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71" r:id="rId3"/>
    <p:sldMasterId id="2147483679" r:id="rId4"/>
  </p:sldMasterIdLst>
  <p:notesMasterIdLst>
    <p:notesMasterId r:id="rId31"/>
  </p:notesMasterIdLst>
  <p:sldIdLst>
    <p:sldId id="279" r:id="rId5"/>
    <p:sldId id="395" r:id="rId6"/>
    <p:sldId id="413" r:id="rId7"/>
    <p:sldId id="414" r:id="rId8"/>
    <p:sldId id="435" r:id="rId9"/>
    <p:sldId id="422" r:id="rId10"/>
    <p:sldId id="423" r:id="rId11"/>
    <p:sldId id="419" r:id="rId12"/>
    <p:sldId id="421" r:id="rId13"/>
    <p:sldId id="425" r:id="rId14"/>
    <p:sldId id="398" r:id="rId15"/>
    <p:sldId id="399" r:id="rId16"/>
    <p:sldId id="393" r:id="rId17"/>
    <p:sldId id="400" r:id="rId18"/>
    <p:sldId id="405" r:id="rId19"/>
    <p:sldId id="401" r:id="rId20"/>
    <p:sldId id="402" r:id="rId21"/>
    <p:sldId id="404" r:id="rId22"/>
    <p:sldId id="410" r:id="rId23"/>
    <p:sldId id="409" r:id="rId24"/>
    <p:sldId id="430" r:id="rId25"/>
    <p:sldId id="433" r:id="rId26"/>
    <p:sldId id="432" r:id="rId27"/>
    <p:sldId id="429" r:id="rId28"/>
    <p:sldId id="412" r:id="rId29"/>
    <p:sldId id="407"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Times New Roman" panose="02020603050405020304" pitchFamily="18"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Times New Roman" panose="02020603050405020304" pitchFamily="18"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Times New Roman" panose="02020603050405020304" pitchFamily="18"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Times New Roman" panose="02020603050405020304" pitchFamily="18"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13">
          <p15:clr>
            <a:srgbClr val="A4A3A4"/>
          </p15:clr>
        </p15:guide>
        <p15:guide id="2" pos="2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77"/>
    <p:restoredTop sz="94769"/>
  </p:normalViewPr>
  <p:slideViewPr>
    <p:cSldViewPr snapToGrid="0" snapToObjects="1">
      <p:cViewPr varScale="1">
        <p:scale>
          <a:sx n="63" d="100"/>
          <a:sy n="63" d="100"/>
        </p:scale>
        <p:origin x="1528" y="64"/>
      </p:cViewPr>
      <p:guideLst>
        <p:guide orient="horz" pos="1013"/>
        <p:guide pos="2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B676D5-0685-9148-BDC5-177DA298927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B9B2BE2A-F435-EF43-90AD-17113A6D07B1}"/>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091FBF26-8A09-EF4B-AE25-560A7C0BBE22}" type="datetimeFigureOut">
              <a:rPr lang="en-US" altLang="x-none"/>
              <a:pPr/>
              <a:t>6/13/2022</a:t>
            </a:fld>
            <a:endParaRPr lang="en-US" altLang="x-none"/>
          </a:p>
        </p:txBody>
      </p:sp>
      <p:sp>
        <p:nvSpPr>
          <p:cNvPr id="4" name="Slide Image Placeholder 3">
            <a:extLst>
              <a:ext uri="{FF2B5EF4-FFF2-40B4-BE49-F238E27FC236}">
                <a16:creationId xmlns:a16="http://schemas.microsoft.com/office/drawing/2014/main" id="{D903B9AC-9EF6-7B4A-BBDF-3A76CAFD130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6FB479F-7B60-2B4E-B5B8-4E4B9AE4CF5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976ADA0-ED3E-A84A-B382-CE4F3A3CEDE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687A19C-E62D-A84A-BAB1-2D40FA7CCFF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B07DD255-EF8F-6B4B-96D0-0275A572FA98}" type="slidenum">
              <a:rPr lang="en-US" altLang="x-none"/>
              <a:pPr/>
              <a:t>‹#›</a:t>
            </a:fld>
            <a:endParaRPr lang="en-US" altLang="x-none"/>
          </a:p>
        </p:txBody>
      </p:sp>
    </p:spTree>
    <p:extLst>
      <p:ext uri="{BB962C8B-B14F-4D97-AF65-F5344CB8AC3E}">
        <p14:creationId xmlns:p14="http://schemas.microsoft.com/office/powerpoint/2010/main" val="151141641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Situational_crisis_communication_theory%23cite_note-2" TargetMode="External"/><Relationship Id="rId3" Type="http://schemas.openxmlformats.org/officeDocument/2006/relationships/hyperlink" Target="https://en.wikipedia.org/wiki/Crisis_communication" TargetMode="External"/><Relationship Id="rId7" Type="http://schemas.openxmlformats.org/officeDocument/2006/relationships/hyperlink" Target="https://en.wikipedia.org/wiki/Situational_crisis_communication_theory%23cite_note-coombs_a-1"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Crisis" TargetMode="External"/><Relationship Id="rId5" Type="http://schemas.openxmlformats.org/officeDocument/2006/relationships/hyperlink" Target="https://en.wikipedia.org/wiki/Reputation" TargetMode="External"/><Relationship Id="rId10" Type="http://schemas.openxmlformats.org/officeDocument/2006/relationships/hyperlink" Target="https://en.wikipedia.org/wiki/Meta-analysis" TargetMode="External"/><Relationship Id="rId4" Type="http://schemas.openxmlformats.org/officeDocument/2006/relationships/hyperlink" Target="https://en.wikipedia.org/wiki/Crisis_management" TargetMode="External"/><Relationship Id="rId9" Type="http://schemas.openxmlformats.org/officeDocument/2006/relationships/hyperlink" Target="https://en.wikipedia.org/wiki/Situational_crisis_communication_theory%23cite_note-coombs_b-3"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ravel.state.gov/content/travel/en/News/Intercountry-Adoption-News/covid-19-impact-on-travel-and-consular-operations.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usaid.gov/coronavirus" TargetMode="External"/><Relationship Id="rId5" Type="http://schemas.openxmlformats.org/officeDocument/2006/relationships/hyperlink" Target="https://www.chicagotribune.com/coronavirus/ct-coronavirus-peace-corps-volunteer-recall-20200322-2hay6mtsg5dipemj46pivzt3fu-story.html" TargetMode="External"/><Relationship Id="rId4" Type="http://schemas.openxmlformats.org/officeDocument/2006/relationships/hyperlink" Target="https://travel.state.gov/content/travel/en/traveladvisories/ea/passport-covid-19.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39CE2FB9-666B-A54B-8B9A-76F66A714E9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6" name="Notes Placeholder 2">
            <a:extLst>
              <a:ext uri="{FF2B5EF4-FFF2-40B4-BE49-F238E27FC236}">
                <a16:creationId xmlns:a16="http://schemas.microsoft.com/office/drawing/2014/main" id="{DDC5CE25-9068-2143-93E3-0A5D8DAD5AFB}"/>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x-none"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DBC6971A-21E0-E94F-8BB0-5E4BE417D59B}"/>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3B38AF18-8C28-6C49-91B3-D46FC2559E85}" type="slidenum">
              <a:rPr lang="en-US" altLang="x-none" sz="1200">
                <a:latin typeface="Calibri" panose="020F0502020204030204" pitchFamily="34" charset="0"/>
              </a:rPr>
              <a:pPr eaLnBrk="1" hangingPunct="1"/>
              <a:t>1</a:t>
            </a:fld>
            <a:endParaRPr lang="en-US" altLang="x-none"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x-none" altLang="x-none"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latin typeface="Calibri" panose="020F0502020204030204" pitchFamily="34" charset="0"/>
              </a:rPr>
              <a:pPr eaLnBrk="1" hangingPunct="1"/>
              <a:t>10</a:t>
            </a:fld>
            <a:endParaRPr lang="en-US" altLang="x-none"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initially the responses to the public health crisis were disarticulated, national (not to mention  local) solutions  and unilateral  remedies, rapidly mechanisms of European integration were brought to the fore and established patters of governance in the EU drew attention to solutions at the supranational level. Managing  the COVID-19 crisis has turned up to be a colossal test to national governments. </a:t>
            </a:r>
          </a:p>
        </p:txBody>
      </p:sp>
      <p:sp>
        <p:nvSpPr>
          <p:cNvPr id="4" name="Slide Number Placeholder 3"/>
          <p:cNvSpPr>
            <a:spLocks noGrp="1"/>
          </p:cNvSpPr>
          <p:nvPr>
            <p:ph type="sldNum" sz="quarter" idx="10"/>
          </p:nvPr>
        </p:nvSpPr>
        <p:spPr/>
        <p:txBody>
          <a:bodyPr/>
          <a:lstStyle/>
          <a:p>
            <a:fld id="{B07DD255-EF8F-6B4B-96D0-0275A572FA98}" type="slidenum">
              <a:rPr lang="en-US" altLang="x-none" smtClean="0"/>
              <a:pPr/>
              <a:t>11</a:t>
            </a:fld>
            <a:endParaRPr lang="en-US" altLang="x-none"/>
          </a:p>
        </p:txBody>
      </p:sp>
    </p:spTree>
    <p:extLst>
      <p:ext uri="{BB962C8B-B14F-4D97-AF65-F5344CB8AC3E}">
        <p14:creationId xmlns:p14="http://schemas.microsoft.com/office/powerpoint/2010/main" val="186064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 idea of  creating  a crisis response  mechanism  at the EU  level emerged  in the early 2000s, triggered  by several dramatic  events, including the 9/11 attacks  (2001), the terrorist  attacks  in Madrid  (2004) and in London (2005) and the tsunami  in the Indian  Ocean (2004). As a result, in 2006, the Council adopted the emergency and crisis coordination arrangements (CAA), a  platform   for  exchanging  information and  coordinating  action  between member states in case of a major crisis. On 25 June 2013, the CAA was substituted by the integrated  political crisis response  arrangements (IPCR), which added flexibility and scalability to the existing resources, structures  and capabilities.12  On 28 January 2020, the Croatian Presidency  of  the Council activated the IPCR in information sharing mode (European Council/Council of the European Union, </a:t>
            </a:r>
            <a:r>
              <a:rPr lang="en-US" dirty="0" err="1"/>
              <a:t>n.d.</a:t>
            </a:r>
            <a:r>
              <a:rPr lang="en-US" dirty="0"/>
              <a:t>).</a:t>
            </a:r>
          </a:p>
          <a:p>
            <a:r>
              <a:rPr lang="en-US" dirty="0"/>
              <a:t>The EU also experienced several previous health crises, such as the BSE epidemic in the early 1990s, the SARS outbreak in 2003 and the 2009 H1N1 influenza  pandemic   and  learned  from  the  shortcomings of  its  response, namely by adjusting its crisis management structures  and procedures. </a:t>
            </a:r>
          </a:p>
          <a:p>
            <a:endParaRPr lang="en-US" dirty="0"/>
          </a:p>
        </p:txBody>
      </p:sp>
      <p:sp>
        <p:nvSpPr>
          <p:cNvPr id="4" name="Slide Number Placeholder 3"/>
          <p:cNvSpPr>
            <a:spLocks noGrp="1"/>
          </p:cNvSpPr>
          <p:nvPr>
            <p:ph type="sldNum" sz="quarter" idx="10"/>
          </p:nvPr>
        </p:nvSpPr>
        <p:spPr/>
        <p:txBody>
          <a:bodyPr/>
          <a:lstStyle/>
          <a:p>
            <a:fld id="{B07DD255-EF8F-6B4B-96D0-0275A572FA98}" type="slidenum">
              <a:rPr lang="en-US" altLang="x-none" smtClean="0"/>
              <a:pPr/>
              <a:t>12</a:t>
            </a:fld>
            <a:endParaRPr lang="en-US" altLang="x-none"/>
          </a:p>
        </p:txBody>
      </p:sp>
    </p:spTree>
    <p:extLst>
      <p:ext uri="{BB962C8B-B14F-4D97-AF65-F5344CB8AC3E}">
        <p14:creationId xmlns:p14="http://schemas.microsoft.com/office/powerpoint/2010/main" val="3471359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The tracing of the events suggests that, at the early stages of the pandemic, EU  institutions missed the opportunity to set the tone  of  the response.  It was  not  that  EU  institutions (particularly the  Commission)  were  absent. But  the  problem  was initially  handled  by the  technical  structures. Several factors explain the ‘invisibility’ of the supranational level. The EU has limited competences in public health policy; at the outset of the crisis there was very limited knowledge  of the disease and  the information regarding  the spread and the consequences of the virus was controlled  by Chinese authorities; previous public health crises (such as SARS or H1N1 virus) have turned out to be much less serious in Europe  than what was initially anticipated, which might account  for an underestimation of the gravity of the novel coronavirus (even by the WHO). Regardless the reasons, the early ‘light touch’ response was indicative of weaknesses in the EU crisis management capacity,  particularly as regarding preparedness.</a:t>
            </a:r>
          </a:p>
          <a:p>
            <a:endParaRPr lang="en-US" dirty="0"/>
          </a:p>
        </p:txBody>
      </p:sp>
      <p:sp>
        <p:nvSpPr>
          <p:cNvPr id="4" name="Slide Number Placeholder 3"/>
          <p:cNvSpPr>
            <a:spLocks noGrp="1"/>
          </p:cNvSpPr>
          <p:nvPr>
            <p:ph type="sldNum" sz="quarter" idx="10"/>
          </p:nvPr>
        </p:nvSpPr>
        <p:spPr/>
        <p:txBody>
          <a:bodyPr/>
          <a:lstStyle/>
          <a:p>
            <a:fld id="{B07DD255-EF8F-6B4B-96D0-0275A572FA98}" type="slidenum">
              <a:rPr lang="en-US" altLang="x-none" smtClean="0"/>
              <a:pPr/>
              <a:t>13</a:t>
            </a:fld>
            <a:endParaRPr lang="en-US" altLang="x-none"/>
          </a:p>
        </p:txBody>
      </p:sp>
    </p:spTree>
    <p:extLst>
      <p:ext uri="{BB962C8B-B14F-4D97-AF65-F5344CB8AC3E}">
        <p14:creationId xmlns:p14="http://schemas.microsoft.com/office/powerpoint/2010/main" val="1743057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latin typeface="Calibri" panose="020F0502020204030204" pitchFamily="34" charset="0"/>
              </a:rPr>
              <a:pPr eaLnBrk="1" hangingPunct="1"/>
              <a:t>15</a:t>
            </a:fld>
            <a:endParaRPr lang="en-US" altLang="x-none"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ＭＳ Ｐゴシック" charset="0"/>
                <a:cs typeface="ＭＳ Ｐゴシック" charset="0"/>
              </a:rPr>
              <a:t>Situational Crisis Communication Theory</a:t>
            </a:r>
            <a:r>
              <a:rPr lang="en-US" sz="1200" kern="1200" dirty="0">
                <a:solidFill>
                  <a:schemeClr val="tx1"/>
                </a:solidFill>
                <a:effectLst/>
                <a:latin typeface="+mn-lt"/>
                <a:ea typeface="ＭＳ Ｐゴシック" charset="0"/>
                <a:cs typeface="ＭＳ Ｐゴシック" charset="0"/>
              </a:rPr>
              <a:t> (</a:t>
            </a:r>
            <a:r>
              <a:rPr lang="en-US" sz="1200" b="1" kern="1200" dirty="0">
                <a:solidFill>
                  <a:schemeClr val="tx1"/>
                </a:solidFill>
                <a:effectLst/>
                <a:latin typeface="+mn-lt"/>
                <a:ea typeface="ＭＳ Ｐゴシック" charset="0"/>
                <a:cs typeface="ＭＳ Ｐゴシック" charset="0"/>
              </a:rPr>
              <a:t>SCCT</a:t>
            </a:r>
            <a:r>
              <a:rPr lang="en-US" sz="1200" kern="1200" dirty="0">
                <a:solidFill>
                  <a:schemeClr val="tx1"/>
                </a:solidFill>
                <a:effectLst/>
                <a:latin typeface="+mn-lt"/>
                <a:ea typeface="ＭＳ Ｐゴシック" charset="0"/>
                <a:cs typeface="ＭＳ Ｐゴシック" charset="0"/>
              </a:rPr>
              <a:t>,), is a theory in the field of </a:t>
            </a:r>
            <a:r>
              <a:rPr lang="en-US" sz="1200" u="none" strike="noStrike" kern="1200" dirty="0">
                <a:solidFill>
                  <a:schemeClr val="tx1"/>
                </a:solidFill>
                <a:effectLst/>
                <a:latin typeface="+mn-lt"/>
                <a:ea typeface="ＭＳ Ｐゴシック" charset="0"/>
                <a:cs typeface="ＭＳ Ｐゴシック" charset="0"/>
                <a:hlinkClick r:id="rId3" tooltip="Crisis communication"/>
              </a:rPr>
              <a:t>crisis communication</a:t>
            </a:r>
            <a:r>
              <a:rPr lang="en-US" sz="1200" kern="1200" dirty="0">
                <a:solidFill>
                  <a:schemeClr val="tx1"/>
                </a:solidFill>
                <a:effectLst/>
                <a:latin typeface="+mn-lt"/>
                <a:ea typeface="ＭＳ Ｐゴシック" charset="0"/>
                <a:cs typeface="ＭＳ Ｐゴシック" charset="0"/>
              </a:rPr>
              <a:t>. It suggests that </a:t>
            </a:r>
            <a:r>
              <a:rPr lang="en-US" sz="1200" u="none" strike="noStrike" kern="1200" dirty="0">
                <a:solidFill>
                  <a:schemeClr val="tx1"/>
                </a:solidFill>
                <a:effectLst/>
                <a:latin typeface="+mn-lt"/>
                <a:ea typeface="ＭＳ Ｐゴシック" charset="0"/>
                <a:cs typeface="ＭＳ Ｐゴシック" charset="0"/>
                <a:hlinkClick r:id="rId4" tooltip="Crisis management"/>
              </a:rPr>
              <a:t>crisis managers</a:t>
            </a:r>
            <a:r>
              <a:rPr lang="en-US" sz="1200" kern="1200" dirty="0">
                <a:solidFill>
                  <a:schemeClr val="tx1"/>
                </a:solidFill>
                <a:effectLst/>
                <a:latin typeface="+mn-lt"/>
                <a:ea typeface="ＭＳ Ｐゴシック" charset="0"/>
                <a:cs typeface="ＭＳ Ｐゴシック" charset="0"/>
              </a:rPr>
              <a:t> should match strategic crisis responses to the level of crisis responsibility and </a:t>
            </a:r>
            <a:r>
              <a:rPr lang="en-US" sz="1200" u="none" strike="noStrike" kern="1200" dirty="0">
                <a:solidFill>
                  <a:schemeClr val="tx1"/>
                </a:solidFill>
                <a:effectLst/>
                <a:latin typeface="+mn-lt"/>
                <a:ea typeface="ＭＳ Ｐゴシック" charset="0"/>
                <a:cs typeface="ＭＳ Ｐゴシック" charset="0"/>
                <a:hlinkClick r:id="rId5" tooltip="Reputation"/>
              </a:rPr>
              <a:t>reputational</a:t>
            </a:r>
            <a:r>
              <a:rPr lang="en-US" sz="1200" kern="1200" dirty="0">
                <a:solidFill>
                  <a:schemeClr val="tx1"/>
                </a:solidFill>
                <a:effectLst/>
                <a:latin typeface="+mn-lt"/>
                <a:ea typeface="ＭＳ Ｐゴシック" charset="0"/>
                <a:cs typeface="ＭＳ Ｐゴシック" charset="0"/>
              </a:rPr>
              <a:t> threat posed by a </a:t>
            </a:r>
            <a:r>
              <a:rPr lang="en-US" sz="1200" u="none" strike="noStrike" kern="1200" dirty="0">
                <a:solidFill>
                  <a:schemeClr val="tx1"/>
                </a:solidFill>
                <a:effectLst/>
                <a:latin typeface="+mn-lt"/>
                <a:ea typeface="ＭＳ Ｐゴシック" charset="0"/>
                <a:cs typeface="ＭＳ Ｐゴシック" charset="0"/>
                <a:hlinkClick r:id="rId6" tooltip="Crisis"/>
              </a:rPr>
              <a:t>crisis</a:t>
            </a:r>
            <a:r>
              <a:rPr lang="en-US" sz="1200" kern="1200" dirty="0">
                <a:solidFill>
                  <a:schemeClr val="tx1"/>
                </a:solidFill>
                <a:effectLst/>
                <a:latin typeface="+mn-lt"/>
                <a:ea typeface="ＭＳ Ｐゴシック" charset="0"/>
                <a:cs typeface="ＭＳ Ｐゴシック" charset="0"/>
              </a:rPr>
              <a:t>.</a:t>
            </a:r>
            <a:r>
              <a:rPr lang="en-US" sz="1200" u="none" strike="noStrike" kern="1200" baseline="30000" dirty="0">
                <a:solidFill>
                  <a:schemeClr val="tx1"/>
                </a:solidFill>
                <a:effectLst/>
                <a:latin typeface="+mn-lt"/>
                <a:ea typeface="ＭＳ Ｐゴシック" charset="0"/>
                <a:cs typeface="ＭＳ Ｐゴシック" charset="0"/>
                <a:hlinkClick r:id="rId7"/>
              </a:rPr>
              <a:t>[1]</a:t>
            </a:r>
            <a:r>
              <a:rPr lang="en-US" sz="1200" kern="1200" dirty="0">
                <a:solidFill>
                  <a:schemeClr val="tx1"/>
                </a:solidFill>
                <a:effectLst/>
                <a:latin typeface="+mn-lt"/>
                <a:ea typeface="ＭＳ Ｐゴシック" charset="0"/>
                <a:cs typeface="ＭＳ Ｐゴシック" charset="0"/>
              </a:rPr>
              <a:t> SCCT was proposed by W. Timothy Coombs in 2007.</a:t>
            </a:r>
          </a:p>
          <a:p>
            <a:r>
              <a:rPr lang="en-US" sz="1200" kern="1200" dirty="0">
                <a:solidFill>
                  <a:schemeClr val="tx1"/>
                </a:solidFill>
                <a:effectLst/>
                <a:latin typeface="+mn-lt"/>
                <a:ea typeface="ＭＳ Ｐゴシック" charset="0"/>
                <a:cs typeface="ＭＳ Ｐゴシック" charset="0"/>
              </a:rPr>
              <a:t>According to SCCT, evaluating the crisis type, crisis history and prior relationship reputation will help crisis managers predict the level of reputational threat of an organization and how that organization's publics will perceive the crisis and attribute crisis responsibility. Thus SCCT can be applied in an organization's crisis management.</a:t>
            </a:r>
          </a:p>
          <a:p>
            <a:r>
              <a:rPr lang="en-US" sz="1200" kern="1200" dirty="0">
                <a:solidFill>
                  <a:schemeClr val="tx1"/>
                </a:solidFill>
                <a:effectLst/>
                <a:latin typeface="+mn-lt"/>
                <a:ea typeface="ＭＳ Ｐゴシック" charset="0"/>
                <a:cs typeface="ＭＳ Ｐゴシック" charset="0"/>
              </a:rPr>
              <a:t>Three types of crises have been identified by Coombs: the victim cluster, the accidental cluster, and the intentional cluster.</a:t>
            </a:r>
            <a:r>
              <a:rPr lang="en-US" sz="1200" u="none" strike="noStrike" kern="1200" baseline="30000" dirty="0">
                <a:solidFill>
                  <a:schemeClr val="tx1"/>
                </a:solidFill>
                <a:effectLst/>
                <a:latin typeface="+mn-lt"/>
                <a:ea typeface="ＭＳ Ｐゴシック" charset="0"/>
                <a:cs typeface="ＭＳ Ｐゴシック" charset="0"/>
                <a:hlinkClick r:id="rId8"/>
              </a:rPr>
              <a:t>[2]</a:t>
            </a:r>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Coombs created his experimentally based SCCT to give communicators scientific evidence to guide their decisions, essentially stating that the actions an organization takes post-crisis depend on the crisis situation. "SCCT identifies how key facets of the crisis situation influence attributions about the crisis and the reputations held by stakeholders. In turn, understanding how stakeholders will respond to the crisis informs the post-crisis communication".</a:t>
            </a:r>
            <a:r>
              <a:rPr lang="en-US" sz="1200" u="none" strike="noStrike" kern="1200" baseline="30000" dirty="0">
                <a:solidFill>
                  <a:schemeClr val="tx1"/>
                </a:solidFill>
                <a:effectLst/>
                <a:latin typeface="+mn-lt"/>
                <a:ea typeface="ＭＳ Ｐゴシック" charset="0"/>
                <a:cs typeface="ＭＳ Ｐゴシック" charset="0"/>
                <a:hlinkClick r:id="rId9"/>
              </a:rPr>
              <a:t>[3]</a:t>
            </a:r>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Coombs would later expand his work with SCCT through reflections of </a:t>
            </a:r>
            <a:r>
              <a:rPr lang="en-US" sz="1200" u="none" strike="noStrike" kern="1200" dirty="0">
                <a:solidFill>
                  <a:schemeClr val="tx1"/>
                </a:solidFill>
                <a:effectLst/>
                <a:latin typeface="+mn-lt"/>
                <a:ea typeface="ＭＳ Ｐゴシック" charset="0"/>
                <a:cs typeface="ＭＳ Ｐゴシック" charset="0"/>
                <a:hlinkClick r:id="rId10" tooltip="Meta-analysis"/>
              </a:rPr>
              <a:t>meta-analysis</a:t>
            </a:r>
            <a:endParaRPr lang="en-US" sz="1200" kern="1200" dirty="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B07DD255-EF8F-6B4B-96D0-0275A572FA98}" type="slidenum">
              <a:rPr lang="en-US" altLang="x-none" smtClean="0"/>
              <a:pPr/>
              <a:t>16</a:t>
            </a:fld>
            <a:endParaRPr lang="en-US" altLang="x-none"/>
          </a:p>
        </p:txBody>
      </p:sp>
    </p:spTree>
    <p:extLst>
      <p:ext uri="{BB962C8B-B14F-4D97-AF65-F5344CB8AC3E}">
        <p14:creationId xmlns:p14="http://schemas.microsoft.com/office/powerpoint/2010/main" val="347135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7DD255-EF8F-6B4B-96D0-0275A572FA98}" type="slidenum">
              <a:rPr lang="en-US" altLang="x-none" smtClean="0"/>
              <a:pPr/>
              <a:t>17</a:t>
            </a:fld>
            <a:endParaRPr lang="en-US" altLang="x-none"/>
          </a:p>
        </p:txBody>
      </p:sp>
    </p:spTree>
    <p:extLst>
      <p:ext uri="{BB962C8B-B14F-4D97-AF65-F5344CB8AC3E}">
        <p14:creationId xmlns:p14="http://schemas.microsoft.com/office/powerpoint/2010/main" val="3471359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7DD255-EF8F-6B4B-96D0-0275A572FA98}" type="slidenum">
              <a:rPr lang="en-US" altLang="x-none" smtClean="0"/>
              <a:pPr/>
              <a:t>21</a:t>
            </a:fld>
            <a:endParaRPr lang="en-US" altLang="x-none"/>
          </a:p>
        </p:txBody>
      </p:sp>
    </p:spTree>
    <p:extLst>
      <p:ext uri="{BB962C8B-B14F-4D97-AF65-F5344CB8AC3E}">
        <p14:creationId xmlns:p14="http://schemas.microsoft.com/office/powerpoint/2010/main" val="1554429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57AE23F3-8A60-4F44-9B35-64A4811A97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6" name="Notes Placeholder 2">
            <a:extLst>
              <a:ext uri="{FF2B5EF4-FFF2-40B4-BE49-F238E27FC236}">
                <a16:creationId xmlns:a16="http://schemas.microsoft.com/office/drawing/2014/main" id="{E1444446-D31D-8441-A1A2-C2CB268D819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x-none" dirty="0">
              <a:ea typeface="ＭＳ Ｐゴシック" panose="020B0600070205080204" pitchFamily="34" charset="-128"/>
            </a:endParaRPr>
          </a:p>
        </p:txBody>
      </p:sp>
      <p:sp>
        <p:nvSpPr>
          <p:cNvPr id="103427" name="Slide Number Placeholder 3">
            <a:extLst>
              <a:ext uri="{FF2B5EF4-FFF2-40B4-BE49-F238E27FC236}">
                <a16:creationId xmlns:a16="http://schemas.microsoft.com/office/drawing/2014/main" id="{E62CDE13-8FF2-8E40-8433-6507C2697D33}"/>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95F76F8E-9D5B-1B44-B6FF-7A080F999630}" type="slidenum">
              <a:rPr lang="x-none" altLang="x-none" sz="1200">
                <a:latin typeface="Arial" panose="020B0604020202020204" pitchFamily="34" charset="0"/>
              </a:rPr>
              <a:pPr eaLnBrk="1" hangingPunct="1"/>
              <a:t>22</a:t>
            </a:fld>
            <a:endParaRPr lang="en-US" altLang="x-none" sz="1200">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x-none" altLang="x-none"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latin typeface="Calibri" panose="020F0502020204030204" pitchFamily="34" charset="0"/>
              </a:rPr>
              <a:pPr eaLnBrk="1" hangingPunct="1"/>
              <a:t>23</a:t>
            </a:fld>
            <a:endParaRPr lang="en-US" altLang="x-none"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ＭＳ Ｐゴシック" charset="0"/>
                <a:cs typeface="ＭＳ Ｐゴシック" charset="0"/>
              </a:rPr>
              <a:t>This Figure is part of the function network for adaptation of crisis response in the Swedish Civil Response of the Asian Tsunami of 2004 and the Israel-Lebanon War of 2006 (see Lundberg &amp; Rankin, 2013). Over the top dividing line, two background functions are described. Both functions output “positive attitudes” (to taking improvised roles), an important pre-requisite for self-assigning and taking improvised roles.</a:t>
            </a:r>
          </a:p>
          <a:p>
            <a:r>
              <a:rPr lang="en-US" sz="1200" kern="1200" dirty="0">
                <a:solidFill>
                  <a:schemeClr val="tx1"/>
                </a:solidFill>
                <a:effectLst/>
                <a:latin typeface="+mn-lt"/>
                <a:ea typeface="ＭＳ Ｐゴシック" charset="0"/>
                <a:cs typeface="ＭＳ Ｐゴシック" charset="0"/>
              </a:rPr>
              <a:t>Four instantiations of the function network are visualized in Figure 2 as </a:t>
            </a:r>
            <a:r>
              <a:rPr lang="en-US" sz="1200" kern="1200" dirty="0" err="1">
                <a:solidFill>
                  <a:schemeClr val="tx1"/>
                </a:solidFill>
                <a:effectLst/>
                <a:latin typeface="+mn-lt"/>
                <a:ea typeface="ＭＳ Ｐゴシック" charset="0"/>
                <a:cs typeface="ＭＳ Ｐゴシック" charset="0"/>
              </a:rPr>
              <a:t>coloured</a:t>
            </a:r>
            <a:r>
              <a:rPr lang="en-US" sz="1200" kern="1200" dirty="0">
                <a:solidFill>
                  <a:schemeClr val="tx1"/>
                </a:solidFill>
                <a:effectLst/>
                <a:latin typeface="+mn-lt"/>
                <a:ea typeface="ＭＳ Ｐゴシック" charset="0"/>
                <a:cs typeface="ＭＳ Ｐゴシック" charset="0"/>
              </a:rPr>
              <a:t> lines. They were derived from stories presented by crisis response personnel describing their experiences (see Lundberg &amp; Rankin, 2013). Looking at the lines going through the matrix, it is immediately clear from a visual inspection that there are minor  differences  in  paths  between  the  orange  and  brownish  lines.  To  inspect  the  significance  of  the differences, the analyst may follow both lines and identify functions that are activated in one instantiation but</a:t>
            </a:r>
          </a:p>
          <a:p>
            <a:r>
              <a:rPr lang="en-US" sz="1200" kern="1200" dirty="0">
                <a:solidFill>
                  <a:schemeClr val="tx1"/>
                </a:solidFill>
                <a:effectLst/>
                <a:latin typeface="+mn-lt"/>
                <a:ea typeface="ＭＳ Ｐゴシック" charset="0"/>
                <a:cs typeface="ＭＳ Ｐゴシック" charset="0"/>
              </a:rPr>
              <a:t>not in the other. In this case, the difference lies in the execution of the “survey competences” function. The</a:t>
            </a:r>
          </a:p>
          <a:p>
            <a:r>
              <a:rPr lang="en-US" sz="1200" kern="1200" dirty="0">
                <a:solidFill>
                  <a:schemeClr val="tx1"/>
                </a:solidFill>
                <a:effectLst/>
                <a:latin typeface="+mn-lt"/>
                <a:ea typeface="ＭＳ Ｐゴシック" charset="0"/>
                <a:cs typeface="ＭＳ Ｐゴシック" charset="0"/>
              </a:rPr>
              <a:t>output from that function is “more optimal role assignments”. This is also reflected in the summary rows for both instantiations below the lower dividing lines. In the summary row, the “more optimal role assignments” are </a:t>
            </a:r>
            <a:r>
              <a:rPr lang="en-US" sz="1200" kern="1200" dirty="0" err="1">
                <a:solidFill>
                  <a:schemeClr val="tx1"/>
                </a:solidFill>
                <a:effectLst/>
                <a:latin typeface="+mn-lt"/>
                <a:ea typeface="ＭＳ Ｐゴシック" charset="0"/>
                <a:cs typeface="ＭＳ Ｐゴシック" charset="0"/>
              </a:rPr>
              <a:t>labelled</a:t>
            </a:r>
            <a:r>
              <a:rPr lang="en-US" sz="1200" kern="1200" dirty="0">
                <a:solidFill>
                  <a:schemeClr val="tx1"/>
                </a:solidFill>
                <a:effectLst/>
                <a:latin typeface="+mn-lt"/>
                <a:ea typeface="ＭＳ Ｐゴシック" charset="0"/>
                <a:cs typeface="ＭＳ Ｐゴシック" charset="0"/>
              </a:rPr>
              <a:t> as potentially increasing resilience in terms of increased margin of operations.</a:t>
            </a:r>
            <a:r>
              <a:rPr lang="en-US" dirty="0">
                <a:effectLst/>
              </a:rPr>
              <a:t> </a:t>
            </a:r>
            <a:r>
              <a:rPr lang="en-US" sz="1200" kern="1200" dirty="0">
                <a:solidFill>
                  <a:schemeClr val="tx1"/>
                </a:solidFill>
                <a:effectLst/>
                <a:latin typeface="+mn-lt"/>
                <a:ea typeface="ＭＳ Ｐゴシック" charset="0"/>
                <a:cs typeface="ＭＳ Ｐゴシック" charset="0"/>
              </a:rPr>
              <a:t>Figure 2 is part of the function network for adaptation of crisis response in the Swedish Civil Response of the Asian Tsunami of 2004 and the Israel-Lebanon War of 2006 (see Lundberg &amp; Rankin, 2013). Over the top dividing line, two background functions are described. Both functions output “positive attitudes” (to taking improvised roles), an important pre-requisite for self-assigning and taking improvised roles.</a:t>
            </a:r>
          </a:p>
          <a:p>
            <a:r>
              <a:rPr lang="en-US" sz="1200" kern="1200" dirty="0">
                <a:solidFill>
                  <a:schemeClr val="tx1"/>
                </a:solidFill>
                <a:effectLst/>
                <a:latin typeface="+mn-lt"/>
                <a:ea typeface="ＭＳ Ｐゴシック" charset="0"/>
                <a:cs typeface="ＭＳ Ｐゴシック" charset="0"/>
              </a:rPr>
              <a:t>Four instantiations of the function network are visualized in Figure 2 as </a:t>
            </a:r>
            <a:r>
              <a:rPr lang="en-US" sz="1200" kern="1200" dirty="0" err="1">
                <a:solidFill>
                  <a:schemeClr val="tx1"/>
                </a:solidFill>
                <a:effectLst/>
                <a:latin typeface="+mn-lt"/>
                <a:ea typeface="ＭＳ Ｐゴシック" charset="0"/>
                <a:cs typeface="ＭＳ Ｐゴシック" charset="0"/>
              </a:rPr>
              <a:t>coloured</a:t>
            </a:r>
            <a:r>
              <a:rPr lang="en-US" sz="1200" kern="1200" dirty="0">
                <a:solidFill>
                  <a:schemeClr val="tx1"/>
                </a:solidFill>
                <a:effectLst/>
                <a:latin typeface="+mn-lt"/>
                <a:ea typeface="ＭＳ Ｐゴシック" charset="0"/>
                <a:cs typeface="ＭＳ Ｐゴシック" charset="0"/>
              </a:rPr>
              <a:t> lines. They were derived from stories presented by crisis response personnel describing their experiences (see Lundberg &amp; Rankin, 2013). Looking at the lines going through the matrix, it is immediately clear from a visual inspection that there are minor  differences  in  paths  between  the  orange  and  brownish  lines.  To  inspect  the  significance  of  the differences, the analyst may follow both lines and identify functions that are activated in one instantiation but</a:t>
            </a:r>
          </a:p>
          <a:p>
            <a:r>
              <a:rPr lang="en-US" sz="1200" kern="1200" dirty="0">
                <a:solidFill>
                  <a:schemeClr val="tx1"/>
                </a:solidFill>
                <a:effectLst/>
                <a:latin typeface="+mn-lt"/>
                <a:ea typeface="ＭＳ Ｐゴシック" charset="0"/>
                <a:cs typeface="ＭＳ Ｐゴシック" charset="0"/>
              </a:rPr>
              <a:t>not in the other. In this case, the difference lies in the execution of the “survey competences” function. The</a:t>
            </a:r>
          </a:p>
          <a:p>
            <a:r>
              <a:rPr lang="en-US" sz="1200" kern="1200" dirty="0">
                <a:solidFill>
                  <a:schemeClr val="tx1"/>
                </a:solidFill>
                <a:effectLst/>
                <a:latin typeface="+mn-lt"/>
                <a:ea typeface="ＭＳ Ｐゴシック" charset="0"/>
                <a:cs typeface="ＭＳ Ｐゴシック" charset="0"/>
              </a:rPr>
              <a:t>output from that function is “more optimal role assignments”. This is also reflected in the summary rows for both instantiations below the lower dividing lines. In the summary row, the “more optimal role assignments” are </a:t>
            </a:r>
            <a:r>
              <a:rPr lang="en-US" sz="1200" kern="1200" dirty="0" err="1">
                <a:solidFill>
                  <a:schemeClr val="tx1"/>
                </a:solidFill>
                <a:effectLst/>
                <a:latin typeface="+mn-lt"/>
                <a:ea typeface="ＭＳ Ｐゴシック" charset="0"/>
                <a:cs typeface="ＭＳ Ｐゴシック" charset="0"/>
              </a:rPr>
              <a:t>labelled</a:t>
            </a:r>
            <a:r>
              <a:rPr lang="en-US" sz="1200" kern="1200" dirty="0">
                <a:solidFill>
                  <a:schemeClr val="tx1"/>
                </a:solidFill>
                <a:effectLst/>
                <a:latin typeface="+mn-lt"/>
                <a:ea typeface="ＭＳ Ｐゴシック" charset="0"/>
                <a:cs typeface="ＭＳ Ｐゴシック" charset="0"/>
              </a:rPr>
              <a:t> as potentially increasing resilience in terms of increased margin of operations.</a:t>
            </a:r>
            <a:r>
              <a:rPr lang="en-US" dirty="0">
                <a:effectLst/>
              </a:rPr>
              <a:t> </a:t>
            </a:r>
            <a:r>
              <a:rPr lang="en-US" sz="1200" kern="1200" dirty="0">
                <a:solidFill>
                  <a:schemeClr val="tx1"/>
                </a:solidFill>
                <a:effectLst/>
                <a:latin typeface="+mn-lt"/>
                <a:ea typeface="ＭＳ Ｐゴシック" charset="0"/>
                <a:cs typeface="ＭＳ Ｐゴシック" charset="0"/>
              </a:rPr>
              <a:t>Figure 2 is part of the function network for adaptation of crisis response in the Swedish Civil Response of the Asian Tsunami of 2004 and the Israel-Lebanon War of 2006 (see Lundberg &amp; Rankin, 2013). Over the top dividing line, two background functions are described. Both functions output “positive attitudes” (to taking improvised roles), an important pre-requisite for self-assigning and taking improvised roles.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Four instantiations of the function network are visualized in Figure 2 as </a:t>
            </a:r>
            <a:r>
              <a:rPr lang="en-US" sz="1200" kern="1200" dirty="0" err="1">
                <a:solidFill>
                  <a:schemeClr val="tx1"/>
                </a:solidFill>
                <a:effectLst/>
                <a:latin typeface="+mn-lt"/>
                <a:ea typeface="ＭＳ Ｐゴシック" charset="0"/>
                <a:cs typeface="ＭＳ Ｐゴシック" charset="0"/>
              </a:rPr>
              <a:t>coloured</a:t>
            </a:r>
            <a:r>
              <a:rPr lang="en-US" sz="1200" kern="1200" dirty="0">
                <a:solidFill>
                  <a:schemeClr val="tx1"/>
                </a:solidFill>
                <a:effectLst/>
                <a:latin typeface="+mn-lt"/>
                <a:ea typeface="ＭＳ Ｐゴシック" charset="0"/>
                <a:cs typeface="ＭＳ Ｐゴシック" charset="0"/>
              </a:rPr>
              <a:t> lines. They were derived from stories presented by crisis response personnel describing their experiences (see Lundberg &amp; Rankin, 2013). Looking at the lines going through the matrix, it is immediately clear from a visual inspection that there are role” column, identifying it is as the function that may cause this situation. Looking in that column, the analyst can  see  that “green  line”  instantiations will execute  that  function.  The  analysis thus reveals  interactions between instantiations. In terms of resilience, it is represented in the row for the “green line” as “inflexibility by disabling role survey and manager assignments.”</a:t>
            </a:r>
          </a:p>
          <a:p>
            <a:endParaRPr lang="x-none" altLang="x-none"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latin typeface="Calibri" panose="020F0502020204030204" pitchFamily="34" charset="0"/>
              </a:rPr>
              <a:pPr eaLnBrk="1" hangingPunct="1"/>
              <a:t>2</a:t>
            </a:fld>
            <a:endParaRPr lang="en-US" altLang="x-none"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x-none" altLang="x-none"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latin typeface="Calibri" panose="020F0502020204030204" pitchFamily="34" charset="0"/>
              </a:rPr>
              <a:pPr eaLnBrk="1" hangingPunct="1"/>
              <a:t>24</a:t>
            </a:fld>
            <a:endParaRPr lang="en-US" altLang="x-none"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D0DDBDAB-1B8C-114F-848F-224F364AEB9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6" name="Notes Placeholder 2">
            <a:extLst>
              <a:ext uri="{FF2B5EF4-FFF2-40B4-BE49-F238E27FC236}">
                <a16:creationId xmlns:a16="http://schemas.microsoft.com/office/drawing/2014/main" id="{3497620E-9CDA-A549-9EFF-D09D254F787E}"/>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x-none"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DE89C7E4-E367-CC40-A66E-FAD3083853AE}"/>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443AB6D3-DEFA-2E44-A767-A5E3C9FAA68E}" type="slidenum">
              <a:rPr lang="en-US" altLang="x-none" sz="1200">
                <a:latin typeface="Calibri" panose="020F0502020204030204" pitchFamily="34" charset="0"/>
              </a:rPr>
              <a:pPr eaLnBrk="1" hangingPunct="1"/>
              <a:t>25</a:t>
            </a:fld>
            <a:endParaRPr lang="en-US" altLang="x-none"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x-none" altLang="x-none"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latin typeface="Calibri" panose="020F0502020204030204" pitchFamily="34" charset="0"/>
              </a:rPr>
              <a:pPr eaLnBrk="1" hangingPunct="1"/>
              <a:t>3</a:t>
            </a:fld>
            <a:endParaRPr lang="en-US" altLang="x-none"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x-none" altLang="x-none"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latin typeface="Calibri" panose="020F0502020204030204" pitchFamily="34" charset="0"/>
              </a:rPr>
              <a:pPr eaLnBrk="1" hangingPunct="1"/>
              <a:t>4</a:t>
            </a:fld>
            <a:endParaRPr lang="en-US" altLang="x-none"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DIME (as well as its derivatives DIMEFIL and MIDLIFE) is a useful construct to consider the national-level impacts of the ongoing COVID-19 crisis and to consider what those impacts mean to our future as a nation. For example, the U.S. State Department has </a:t>
            </a:r>
            <a:r>
              <a:rPr lang="en-US" sz="1200" u="none" strike="noStrike" kern="1200" dirty="0">
                <a:solidFill>
                  <a:schemeClr val="tx1"/>
                </a:solidFill>
                <a:effectLst/>
                <a:latin typeface="+mn-lt"/>
                <a:ea typeface="ＭＳ Ｐゴシック" charset="0"/>
                <a:cs typeface="ＭＳ Ｐゴシック" charset="0"/>
                <a:hlinkClick r:id="rId3"/>
              </a:rPr>
              <a:t>dramatically scaled back operations</a:t>
            </a:r>
            <a:r>
              <a:rPr lang="en-US" sz="1200" kern="1200" dirty="0">
                <a:solidFill>
                  <a:schemeClr val="tx1"/>
                </a:solidFill>
                <a:effectLst/>
                <a:latin typeface="+mn-lt"/>
                <a:ea typeface="ＭＳ Ｐゴシック" charset="0"/>
                <a:cs typeface="ＭＳ Ｐゴシック" charset="0"/>
              </a:rPr>
              <a:t>, which impacts everything from visa applications and liaison work to immigration. Passport services are </a:t>
            </a:r>
            <a:r>
              <a:rPr lang="en-US" sz="1200" u="none" strike="noStrike" kern="1200" dirty="0">
                <a:solidFill>
                  <a:schemeClr val="tx1"/>
                </a:solidFill>
                <a:effectLst/>
                <a:latin typeface="+mn-lt"/>
                <a:ea typeface="ＭＳ Ｐゴシック" charset="0"/>
                <a:cs typeface="ＭＳ Ｐゴシック" charset="0"/>
                <a:hlinkClick r:id="rId4"/>
              </a:rPr>
              <a:t>almost entirely shut down</a:t>
            </a:r>
            <a:r>
              <a:rPr lang="en-US" sz="1200" kern="1200" dirty="0">
                <a:solidFill>
                  <a:schemeClr val="tx1"/>
                </a:solidFill>
                <a:effectLst/>
                <a:latin typeface="+mn-lt"/>
                <a:ea typeface="ＭＳ Ｐゴシック" charset="0"/>
                <a:cs typeface="ＭＳ Ｐゴシック" charset="0"/>
              </a:rPr>
              <a:t>, except for extreme situations like a “qualified life-or-death emergency.” Moreover, for the first time in its history, the entire Peace Corps </a:t>
            </a:r>
            <a:r>
              <a:rPr lang="en-US" sz="1200" u="none" strike="noStrike" kern="1200" dirty="0">
                <a:solidFill>
                  <a:schemeClr val="tx1"/>
                </a:solidFill>
                <a:effectLst/>
                <a:latin typeface="+mn-lt"/>
                <a:ea typeface="ＭＳ Ｐゴシック" charset="0"/>
                <a:cs typeface="ＭＳ Ｐゴシック" charset="0"/>
                <a:hlinkClick r:id="rId5"/>
              </a:rPr>
              <a:t>has been recalled</a:t>
            </a:r>
            <a:r>
              <a:rPr lang="en-US" sz="1200" kern="1200" dirty="0">
                <a:solidFill>
                  <a:schemeClr val="tx1"/>
                </a:solidFill>
                <a:effectLst/>
                <a:latin typeface="+mn-lt"/>
                <a:ea typeface="ＭＳ Ｐゴシック" charset="0"/>
                <a:cs typeface="ＭＳ Ｐゴシック" charset="0"/>
              </a:rPr>
              <a:t> and is shutting down its overseas activities, and USAID has shifted </a:t>
            </a:r>
            <a:r>
              <a:rPr lang="en-US" sz="1200" u="none" strike="noStrike" kern="1200" dirty="0">
                <a:solidFill>
                  <a:schemeClr val="tx1"/>
                </a:solidFill>
                <a:effectLst/>
                <a:latin typeface="+mn-lt"/>
                <a:ea typeface="ＭＳ Ｐゴシック" charset="0"/>
                <a:cs typeface="ＭＳ Ｐゴシック" charset="0"/>
                <a:hlinkClick r:id="rId6"/>
              </a:rPr>
              <a:t>much of its effort</a:t>
            </a:r>
            <a:r>
              <a:rPr lang="en-US" sz="1200" kern="1200" dirty="0">
                <a:solidFill>
                  <a:schemeClr val="tx1"/>
                </a:solidFill>
                <a:effectLst/>
                <a:latin typeface="+mn-lt"/>
                <a:ea typeface="ＭＳ Ｐゴシック" charset="0"/>
                <a:cs typeface="ＭＳ Ｐゴシック" charset="0"/>
              </a:rPr>
              <a:t> to fighting the virus. The world’s foremost source of information, the internet, is also being negatively impacted. Despite the fact that COVID-19 is largely a medical and political problem, the military does have a large role to play. The National Guard, reserves, and/or active duty force might be called upon to provide disaster support to civil authorities (DSCA), provide medical assistance, maintain order, and deliver much-needed supplies. In international relations theory, there is a concept called the security dilemma, which in simple terms is the belief that the steps that one country takes to make itself more secure inevitably make other countries feel less secure, which in turn causes other countries to raise their level of security — and on and on.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 </a:t>
            </a:r>
          </a:p>
          <a:p>
            <a:endParaRPr lang="en-US" sz="1200" kern="1200" dirty="0">
              <a:solidFill>
                <a:schemeClr val="tx1"/>
              </a:solidFill>
              <a:effectLst/>
              <a:latin typeface="+mn-lt"/>
              <a:ea typeface="ＭＳ Ｐゴシック" charset="0"/>
              <a:cs typeface="ＭＳ Ｐゴシック" charset="0"/>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latin typeface="Calibri" panose="020F0502020204030204" pitchFamily="34" charset="0"/>
              </a:rPr>
              <a:pPr eaLnBrk="1" hangingPunct="1"/>
              <a:t>5</a:t>
            </a:fld>
            <a:endParaRPr lang="en-US" altLang="x-none"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x-none" altLang="x-none"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solidFill>
                  <a:prstClr val="black"/>
                </a:solidFill>
                <a:latin typeface="Calibri" panose="020F0502020204030204" pitchFamily="34" charset="0"/>
              </a:rPr>
              <a:pPr eaLnBrk="1" hangingPunct="1"/>
              <a:t>6</a:t>
            </a:fld>
            <a:endParaRPr lang="en-US" altLang="x-none" sz="1200">
              <a:solidFill>
                <a:prstClr val="black"/>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x-none" altLang="x-none"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latin typeface="Calibri" panose="020F0502020204030204" pitchFamily="34" charset="0"/>
              </a:rPr>
              <a:pPr eaLnBrk="1" hangingPunct="1"/>
              <a:t>7</a:t>
            </a:fld>
            <a:endParaRPr lang="en-US" altLang="x-none"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x-none" altLang="x-none"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latin typeface="Calibri" panose="020F0502020204030204" pitchFamily="34" charset="0"/>
              </a:rPr>
              <a:pPr eaLnBrk="1" hangingPunct="1"/>
              <a:t>8</a:t>
            </a:fld>
            <a:endParaRPr lang="en-US" altLang="x-none"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AFC3BB41-27EE-684E-9B24-1AAFCCC922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2" name="Notes Placeholder 2">
            <a:extLst>
              <a:ext uri="{FF2B5EF4-FFF2-40B4-BE49-F238E27FC236}">
                <a16:creationId xmlns:a16="http://schemas.microsoft.com/office/drawing/2014/main" id="{2FC11570-5BF2-B54A-A931-F0AE5829C79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10F34E5-2DF7-4547-A68B-0CA48D9CF4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002485-0BD6-DB47-995C-21A1852FCDA6}" type="slidenum">
              <a:rPr lang="en-US" altLang="x-none" sz="1200">
                <a:latin typeface="Calibri" panose="020F0502020204030204" pitchFamily="34" charset="0"/>
              </a:rPr>
              <a:pPr eaLnBrk="1" hangingPunct="1"/>
              <a:t>9</a:t>
            </a:fld>
            <a:endParaRPr lang="en-US" altLang="x-none"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638F44-04AF-784D-94DF-A7AABB711D71}"/>
              </a:ext>
            </a:extLst>
          </p:cNvPr>
          <p:cNvSpPr/>
          <p:nvPr userDrawn="1"/>
        </p:nvSpPr>
        <p:spPr>
          <a:xfrm>
            <a:off x="0" y="157163"/>
            <a:ext cx="9144000" cy="1174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a:extLst>
              <a:ext uri="{FF2B5EF4-FFF2-40B4-BE49-F238E27FC236}">
                <a16:creationId xmlns:a16="http://schemas.microsoft.com/office/drawing/2014/main" id="{DE060E24-6FA2-B542-A5D5-B3159AD24D12}"/>
              </a:ext>
            </a:extLst>
          </p:cNvPr>
          <p:cNvPicPr>
            <a:picLocks/>
          </p:cNvPicPr>
          <p:nvPr userDrawn="1"/>
        </p:nvPicPr>
        <p:blipFill>
          <a:blip r:embed="rId2">
            <a:extLst>
              <a:ext uri="{28A0092B-C50C-407E-A947-70E740481C1C}">
                <a14:useLocalDpi xmlns:a14="http://schemas.microsoft.com/office/drawing/2010/main" val="0"/>
              </a:ext>
            </a:extLst>
          </a:blip>
          <a:srcRect l="11029" t="3371" r="30736" b="30681"/>
          <a:stretch>
            <a:fillRect/>
          </a:stretch>
        </p:blipFill>
        <p:spPr bwMode="auto">
          <a:xfrm>
            <a:off x="5740400" y="3967163"/>
            <a:ext cx="3403600"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08F8DA2-3F03-8C48-BC23-11FE57DBAD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71600" y="5624513"/>
            <a:ext cx="1557338"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itle 14"/>
          <p:cNvSpPr>
            <a:spLocks noGrp="1"/>
          </p:cNvSpPr>
          <p:nvPr>
            <p:ph type="title"/>
          </p:nvPr>
        </p:nvSpPr>
        <p:spPr>
          <a:xfrm>
            <a:off x="1371603" y="1078552"/>
            <a:ext cx="7515071" cy="748782"/>
          </a:xfrm>
          <a:prstGeom prst="rect">
            <a:avLst/>
          </a:prstGeom>
        </p:spPr>
        <p:txBody>
          <a:bodyPr anchor="t">
            <a:noAutofit/>
          </a:bodyPr>
          <a:lstStyle>
            <a:lvl1pPr>
              <a:lnSpc>
                <a:spcPct val="90000"/>
              </a:lnSpc>
              <a:defRPr sz="5200" cap="none" baseline="0">
                <a:ln>
                  <a:noFill/>
                </a:ln>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1" y="1786845"/>
            <a:ext cx="7515073" cy="1460826"/>
          </a:xfrm>
        </p:spPr>
        <p:txBody>
          <a:bodyPr>
            <a:noAutofit/>
          </a:bodyPr>
          <a:lstStyle>
            <a:lvl1pPr marL="0" indent="0" algn="l">
              <a:lnSpc>
                <a:spcPct val="90000"/>
              </a:lnSpc>
              <a:spcBef>
                <a:spcPts val="0"/>
              </a:spcBef>
              <a:buNone/>
              <a:defRPr sz="5200" cap="none" baseline="0">
                <a:ln>
                  <a:noFill/>
                </a:ln>
                <a:solidFill>
                  <a:srgbClr val="B1810B"/>
                </a:solidFill>
                <a:latin typeface="Impact"/>
                <a:cs typeface="Impac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dirty="0"/>
          </a:p>
        </p:txBody>
      </p:sp>
      <p:sp>
        <p:nvSpPr>
          <p:cNvPr id="20" name="Text Placeholder 19"/>
          <p:cNvSpPr>
            <a:spLocks noGrp="1"/>
          </p:cNvSpPr>
          <p:nvPr>
            <p:ph type="body" sz="quarter" idx="14"/>
          </p:nvPr>
        </p:nvSpPr>
        <p:spPr>
          <a:xfrm>
            <a:off x="1371600" y="3625729"/>
            <a:ext cx="7514523" cy="311740"/>
          </a:xfrm>
        </p:spPr>
        <p:txBody>
          <a:bodyPr>
            <a:noAutofit/>
          </a:bodyPr>
          <a:lstStyle>
            <a:lvl1pPr>
              <a:defRPr sz="1800" b="1">
                <a:solidFill>
                  <a:schemeClr val="bg1">
                    <a:lumMod val="50000"/>
                  </a:schemeClr>
                </a:solidFill>
              </a:defRPr>
            </a:lvl1pPr>
          </a:lstStyle>
          <a:p>
            <a:pPr lvl="0"/>
            <a:r>
              <a:rPr lang="x-none"/>
              <a:t>Click to edit Master text styles</a:t>
            </a:r>
          </a:p>
        </p:txBody>
      </p:sp>
      <p:sp>
        <p:nvSpPr>
          <p:cNvPr id="22" name="Text Placeholder 21"/>
          <p:cNvSpPr>
            <a:spLocks noGrp="1"/>
          </p:cNvSpPr>
          <p:nvPr>
            <p:ph type="body" sz="quarter" idx="15"/>
          </p:nvPr>
        </p:nvSpPr>
        <p:spPr>
          <a:xfrm>
            <a:off x="1371600" y="3904451"/>
            <a:ext cx="7514524" cy="289256"/>
          </a:xfrm>
        </p:spPr>
        <p:txBody>
          <a:bodyPr>
            <a:noAutofit/>
          </a:bodyPr>
          <a:lstStyle>
            <a:lvl1pPr>
              <a:lnSpc>
                <a:spcPct val="90000"/>
              </a:lnSpc>
              <a:defRPr sz="1300">
                <a:solidFill>
                  <a:schemeClr val="bg1">
                    <a:lumMod val="50000"/>
                  </a:schemeClr>
                </a:solidFill>
              </a:defRPr>
            </a:lvl1pPr>
          </a:lstStyle>
          <a:p>
            <a:pPr lvl="0"/>
            <a:r>
              <a:rPr lang="x-none"/>
              <a:t>Click to edit Master text styles</a:t>
            </a:r>
          </a:p>
        </p:txBody>
      </p:sp>
      <p:sp>
        <p:nvSpPr>
          <p:cNvPr id="13" name="Text Placeholder 19"/>
          <p:cNvSpPr>
            <a:spLocks noGrp="1"/>
          </p:cNvSpPr>
          <p:nvPr>
            <p:ph type="body" sz="quarter" idx="16"/>
          </p:nvPr>
        </p:nvSpPr>
        <p:spPr>
          <a:xfrm>
            <a:off x="1371599" y="4587631"/>
            <a:ext cx="7514523" cy="311740"/>
          </a:xfrm>
        </p:spPr>
        <p:txBody>
          <a:bodyPr>
            <a:noAutofit/>
          </a:bodyPr>
          <a:lstStyle>
            <a:lvl1pPr>
              <a:defRPr sz="1800" b="1" baseline="0">
                <a:solidFill>
                  <a:schemeClr val="bg1">
                    <a:lumMod val="50000"/>
                  </a:schemeClr>
                </a:solidFill>
              </a:defRPr>
            </a:lvl1pPr>
          </a:lstStyle>
          <a:p>
            <a:pPr lvl="0"/>
            <a:r>
              <a:rPr lang="x-none"/>
              <a:t>Click to edit Master text styles</a:t>
            </a:r>
          </a:p>
        </p:txBody>
      </p:sp>
      <p:sp>
        <p:nvSpPr>
          <p:cNvPr id="16" name="Text Placeholder 21"/>
          <p:cNvSpPr>
            <a:spLocks noGrp="1"/>
          </p:cNvSpPr>
          <p:nvPr>
            <p:ph type="body" sz="quarter" idx="17"/>
          </p:nvPr>
        </p:nvSpPr>
        <p:spPr>
          <a:xfrm>
            <a:off x="1371599" y="4866353"/>
            <a:ext cx="7514524" cy="283041"/>
          </a:xfrm>
        </p:spPr>
        <p:txBody>
          <a:bodyPr>
            <a:noAutofit/>
          </a:bodyPr>
          <a:lstStyle>
            <a:lvl1pPr>
              <a:lnSpc>
                <a:spcPct val="90000"/>
              </a:lnSpc>
              <a:defRPr sz="1300" b="1" i="0" baseline="0">
                <a:solidFill>
                  <a:srgbClr val="B1810B"/>
                </a:solidFill>
              </a:defRPr>
            </a:lvl1pPr>
          </a:lstStyle>
          <a:p>
            <a:pPr lvl="0"/>
            <a:r>
              <a:rPr lang="x-none"/>
              <a:t>Click to edit Master text styles</a:t>
            </a:r>
          </a:p>
        </p:txBody>
      </p:sp>
    </p:spTree>
    <p:extLst>
      <p:ext uri="{BB962C8B-B14F-4D97-AF65-F5344CB8AC3E}">
        <p14:creationId xmlns:p14="http://schemas.microsoft.com/office/powerpoint/2010/main" val="369968605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a:extLst>
              <a:ext uri="{FF2B5EF4-FFF2-40B4-BE49-F238E27FC236}">
                <a16:creationId xmlns:a16="http://schemas.microsoft.com/office/drawing/2014/main" id="{FCDC290A-1E71-7545-A8F5-C8AC083F5D4B}"/>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027BF5B-2B2E-064D-B7F2-1B56B018EE47}" type="datetimeFigureOut">
              <a:rPr lang="en-US" altLang="x-none"/>
              <a:pPr/>
              <a:t>6/13/2022</a:t>
            </a:fld>
            <a:endParaRPr lang="en-US" altLang="x-none"/>
          </a:p>
        </p:txBody>
      </p:sp>
      <p:sp>
        <p:nvSpPr>
          <p:cNvPr id="5" name="Footer Placeholder 4">
            <a:extLst>
              <a:ext uri="{FF2B5EF4-FFF2-40B4-BE49-F238E27FC236}">
                <a16:creationId xmlns:a16="http://schemas.microsoft.com/office/drawing/2014/main" id="{090B39EC-4849-7443-9FE4-87D4FA670AAF}"/>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330BD9C-577D-B644-A1A2-2DA729DA7FF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46CCEF9-8A0E-F347-922D-885244438111}" type="slidenum">
              <a:rPr lang="en-US" altLang="x-none"/>
              <a:pPr/>
              <a:t>‹#›</a:t>
            </a:fld>
            <a:endParaRPr lang="en-US" altLang="x-none"/>
          </a:p>
        </p:txBody>
      </p:sp>
    </p:spTree>
    <p:extLst>
      <p:ext uri="{BB962C8B-B14F-4D97-AF65-F5344CB8AC3E}">
        <p14:creationId xmlns:p14="http://schemas.microsoft.com/office/powerpoint/2010/main" val="1512536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a:extLst>
              <a:ext uri="{FF2B5EF4-FFF2-40B4-BE49-F238E27FC236}">
                <a16:creationId xmlns:a16="http://schemas.microsoft.com/office/drawing/2014/main" id="{D55F7082-38DF-3B46-BFA2-E284324CC058}"/>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1E0146F-07CA-B044-950A-996DD28E65A3}" type="datetimeFigureOut">
              <a:rPr lang="en-US" altLang="x-none"/>
              <a:pPr/>
              <a:t>6/13/2022</a:t>
            </a:fld>
            <a:endParaRPr lang="en-US" altLang="x-none"/>
          </a:p>
        </p:txBody>
      </p:sp>
      <p:sp>
        <p:nvSpPr>
          <p:cNvPr id="5" name="Footer Placeholder 4">
            <a:extLst>
              <a:ext uri="{FF2B5EF4-FFF2-40B4-BE49-F238E27FC236}">
                <a16:creationId xmlns:a16="http://schemas.microsoft.com/office/drawing/2014/main" id="{4A8EE19B-9F5F-E54D-B436-CB0EDCB63344}"/>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36FA3F8-C295-3047-ADED-E7D028F5F678}"/>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4756CB1-DEE1-E946-BC0F-162182DBC5C4}" type="slidenum">
              <a:rPr lang="en-US" altLang="x-none"/>
              <a:pPr/>
              <a:t>‹#›</a:t>
            </a:fld>
            <a:endParaRPr lang="en-US" altLang="x-none"/>
          </a:p>
        </p:txBody>
      </p:sp>
    </p:spTree>
    <p:extLst>
      <p:ext uri="{BB962C8B-B14F-4D97-AF65-F5344CB8AC3E}">
        <p14:creationId xmlns:p14="http://schemas.microsoft.com/office/powerpoint/2010/main" val="157433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2275" y="260350"/>
            <a:ext cx="8416925"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326134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lt Text &amp;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4"/>
          </p:nvPr>
        </p:nvSpPr>
        <p:spPr>
          <a:xfrm>
            <a:off x="4671604" y="1600373"/>
            <a:ext cx="4015195" cy="4525790"/>
          </a:xfrm>
        </p:spPr>
        <p:txBody>
          <a:bodyPr rtlCol="0">
            <a:normAutofit/>
          </a:bodyPr>
          <a:lstStyle/>
          <a:p>
            <a:pPr lvl="0"/>
            <a:endParaRPr lang="en-US" noProof="0"/>
          </a:p>
        </p:txBody>
      </p:sp>
      <p:sp>
        <p:nvSpPr>
          <p:cNvPr id="8"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5"/>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104102020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t Text Only">
    <p:spTree>
      <p:nvGrpSpPr>
        <p:cNvPr id="1" name=""/>
        <p:cNvGrpSpPr/>
        <p:nvPr/>
      </p:nvGrpSpPr>
      <p:grpSpPr>
        <a:xfrm>
          <a:off x="0" y="0"/>
          <a:ext cx="0" cy="0"/>
          <a:chOff x="0" y="0"/>
          <a:chExt cx="0" cy="0"/>
        </a:xfrm>
      </p:grpSpPr>
      <p:sp>
        <p:nvSpPr>
          <p:cNvPr id="7" name="Text Placeholder 6"/>
          <p:cNvSpPr>
            <a:spLocks noGrp="1"/>
          </p:cNvSpPr>
          <p:nvPr>
            <p:ph type="body" idx="12"/>
          </p:nvPr>
        </p:nvSpPr>
        <p:spPr>
          <a:xfrm>
            <a:off x="367130" y="1608139"/>
            <a:ext cx="8326019" cy="44592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9"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106864442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t Text &amp;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4"/>
          </p:nvPr>
        </p:nvSpPr>
        <p:spPr>
          <a:xfrm>
            <a:off x="4671604" y="1600373"/>
            <a:ext cx="4015195" cy="4525790"/>
          </a:xfrm>
        </p:spPr>
        <p:txBody>
          <a:bodyPr rtlCol="0">
            <a:normAutofit/>
          </a:bodyPr>
          <a:lstStyle/>
          <a:p>
            <a:pPr lvl="0"/>
            <a:endParaRPr lang="en-US" noProof="0"/>
          </a:p>
        </p:txBody>
      </p:sp>
      <p:sp>
        <p:nvSpPr>
          <p:cNvPr id="8"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5"/>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22864917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259450445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9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65900" y="2174875"/>
            <a:ext cx="4040188"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42412189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Only (blank)">
    <p:spTree>
      <p:nvGrpSpPr>
        <p:cNvPr id="1" name=""/>
        <p:cNvGrpSpPr/>
        <p:nvPr/>
      </p:nvGrpSpPr>
      <p:grpSpPr>
        <a:xfrm>
          <a:off x="0" y="0"/>
          <a:ext cx="0" cy="0"/>
          <a:chOff x="0" y="0"/>
          <a:chExt cx="0" cy="0"/>
        </a:xfrm>
      </p:grpSpPr>
      <p:sp>
        <p:nvSpPr>
          <p:cNvPr id="7" name="Text Placeholder 6"/>
          <p:cNvSpPr>
            <a:spLocks noGrp="1"/>
          </p:cNvSpPr>
          <p:nvPr>
            <p:ph type="body" idx="12"/>
          </p:nvPr>
        </p:nvSpPr>
        <p:spPr>
          <a:xfrm>
            <a:off x="367130" y="1608139"/>
            <a:ext cx="8326019" cy="44592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9"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140871219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SocialMedia">
    <p:spTree>
      <p:nvGrpSpPr>
        <p:cNvPr id="1" name=""/>
        <p:cNvGrpSpPr/>
        <p:nvPr/>
      </p:nvGrpSpPr>
      <p:grpSpPr>
        <a:xfrm>
          <a:off x="0" y="0"/>
          <a:ext cx="0" cy="0"/>
          <a:chOff x="0" y="0"/>
          <a:chExt cx="0" cy="0"/>
        </a:xfrm>
      </p:grpSpPr>
      <p:sp>
        <p:nvSpPr>
          <p:cNvPr id="7" name="Text Placeholder 6"/>
          <p:cNvSpPr>
            <a:spLocks noGrp="1"/>
          </p:cNvSpPr>
          <p:nvPr>
            <p:ph type="body" idx="12"/>
          </p:nvPr>
        </p:nvSpPr>
        <p:spPr>
          <a:xfrm>
            <a:off x="367130" y="1608139"/>
            <a:ext cx="8326019" cy="44592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9"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94375052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25A945-3F6C-3F41-B4FB-3E6A7E95ACED}"/>
              </a:ext>
            </a:extLst>
          </p:cNvPr>
          <p:cNvSpPr/>
          <p:nvPr userDrawn="1"/>
        </p:nvSpPr>
        <p:spPr>
          <a:xfrm>
            <a:off x="0" y="157163"/>
            <a:ext cx="9144000" cy="1174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8">
            <a:extLst>
              <a:ext uri="{FF2B5EF4-FFF2-40B4-BE49-F238E27FC236}">
                <a16:creationId xmlns:a16="http://schemas.microsoft.com/office/drawing/2014/main" id="{A0360284-1255-104A-8E5E-789F5F7F7F82}"/>
              </a:ext>
            </a:extLst>
          </p:cNvPr>
          <p:cNvPicPr>
            <a:picLocks/>
          </p:cNvPicPr>
          <p:nvPr userDrawn="1"/>
        </p:nvPicPr>
        <p:blipFill>
          <a:blip r:embed="rId2">
            <a:extLst>
              <a:ext uri="{28A0092B-C50C-407E-A947-70E740481C1C}">
                <a14:useLocalDpi xmlns:a14="http://schemas.microsoft.com/office/drawing/2010/main" val="0"/>
              </a:ext>
            </a:extLst>
          </a:blip>
          <a:srcRect l="11029" t="3371" r="30736" b="30681"/>
          <a:stretch>
            <a:fillRect/>
          </a:stretch>
        </p:blipFill>
        <p:spPr bwMode="auto">
          <a:xfrm>
            <a:off x="5740400" y="3967163"/>
            <a:ext cx="3403600"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a:extLst>
              <a:ext uri="{FF2B5EF4-FFF2-40B4-BE49-F238E27FC236}">
                <a16:creationId xmlns:a16="http://schemas.microsoft.com/office/drawing/2014/main" id="{B96567D5-6909-E247-81D2-9C75DE79FF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62075" y="5607050"/>
            <a:ext cx="1557338"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itle 14"/>
          <p:cNvSpPr>
            <a:spLocks noGrp="1"/>
          </p:cNvSpPr>
          <p:nvPr>
            <p:ph type="title"/>
          </p:nvPr>
        </p:nvSpPr>
        <p:spPr>
          <a:xfrm>
            <a:off x="1362779" y="1286037"/>
            <a:ext cx="7515071" cy="748782"/>
          </a:xfrm>
          <a:prstGeom prst="rect">
            <a:avLst/>
          </a:prstGeom>
        </p:spPr>
        <p:txBody>
          <a:bodyPr anchor="t">
            <a:noAutofit/>
          </a:bodyPr>
          <a:lstStyle>
            <a:lvl1pPr>
              <a:lnSpc>
                <a:spcPct val="90000"/>
              </a:lnSpc>
              <a:defRPr sz="5200" cap="none" baseline="0">
                <a:ln>
                  <a:noFill/>
                </a:ln>
                <a:solidFill>
                  <a:srgbClr val="B1810B"/>
                </a:solidFill>
              </a:defRPr>
            </a:lvl1pPr>
          </a:lstStyle>
          <a:p>
            <a:r>
              <a:rPr lang="x-none"/>
              <a:t>Click to edit Master title style</a:t>
            </a:r>
            <a:endParaRPr lang="en-US" dirty="0"/>
          </a:p>
        </p:txBody>
      </p:sp>
      <p:sp>
        <p:nvSpPr>
          <p:cNvPr id="3" name="Subtitle 2"/>
          <p:cNvSpPr>
            <a:spLocks noGrp="1"/>
          </p:cNvSpPr>
          <p:nvPr>
            <p:ph type="subTitle" idx="1"/>
          </p:nvPr>
        </p:nvSpPr>
        <p:spPr>
          <a:xfrm>
            <a:off x="1362777" y="1994330"/>
            <a:ext cx="7515073" cy="1460826"/>
          </a:xfrm>
        </p:spPr>
        <p:txBody>
          <a:bodyPr>
            <a:noAutofit/>
          </a:bodyPr>
          <a:lstStyle>
            <a:lvl1pPr marL="0" indent="0" algn="l">
              <a:lnSpc>
                <a:spcPct val="90000"/>
              </a:lnSpc>
              <a:spcBef>
                <a:spcPts val="0"/>
              </a:spcBef>
              <a:buNone/>
              <a:defRPr sz="3200" cap="none" baseline="0">
                <a:ln>
                  <a:noFill/>
                </a:ln>
                <a:solidFill>
                  <a:schemeClr val="tx1"/>
                </a:solidFill>
                <a:latin typeface="Impact"/>
                <a:cs typeface="Impac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dirty="0"/>
          </a:p>
        </p:txBody>
      </p:sp>
    </p:spTree>
    <p:extLst>
      <p:ext uri="{BB962C8B-B14F-4D97-AF65-F5344CB8AC3E}">
        <p14:creationId xmlns:p14="http://schemas.microsoft.com/office/powerpoint/2010/main" val="178241281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Picture+SocialMedi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4"/>
          </p:nvPr>
        </p:nvSpPr>
        <p:spPr>
          <a:xfrm>
            <a:off x="4671604" y="1600373"/>
            <a:ext cx="4015195" cy="4525790"/>
          </a:xfrm>
        </p:spPr>
        <p:txBody>
          <a:bodyPr rtlCol="0">
            <a:normAutofit/>
          </a:bodyPr>
          <a:lstStyle/>
          <a:p>
            <a:pPr lvl="0"/>
            <a:endParaRPr lang="en-US" noProof="0"/>
          </a:p>
        </p:txBody>
      </p:sp>
      <p:sp>
        <p:nvSpPr>
          <p:cNvPr id="8"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5"/>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422425134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SocialMedi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132946823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SocialMedi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9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65900" y="2174875"/>
            <a:ext cx="4040188"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116067522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Social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226FDB-1F85-D644-A072-56BD502A864B}"/>
              </a:ext>
            </a:extLst>
          </p:cNvPr>
          <p:cNvSpPr/>
          <p:nvPr userDrawn="1"/>
        </p:nvSpPr>
        <p:spPr>
          <a:xfrm>
            <a:off x="0" y="0"/>
            <a:ext cx="9144000" cy="1331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91468456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 Text Only+SocialMedia">
    <p:spTree>
      <p:nvGrpSpPr>
        <p:cNvPr id="1" name=""/>
        <p:cNvGrpSpPr/>
        <p:nvPr/>
      </p:nvGrpSpPr>
      <p:grpSpPr>
        <a:xfrm>
          <a:off x="0" y="0"/>
          <a:ext cx="0" cy="0"/>
          <a:chOff x="0" y="0"/>
          <a:chExt cx="0" cy="0"/>
        </a:xfrm>
      </p:grpSpPr>
      <p:sp>
        <p:nvSpPr>
          <p:cNvPr id="7" name="Text Placeholder 6"/>
          <p:cNvSpPr>
            <a:spLocks noGrp="1"/>
          </p:cNvSpPr>
          <p:nvPr>
            <p:ph type="body" idx="12"/>
          </p:nvPr>
        </p:nvSpPr>
        <p:spPr>
          <a:xfrm>
            <a:off x="367130" y="1608139"/>
            <a:ext cx="8326019" cy="44592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9"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288358074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 Text &amp; Picture+SocialMedi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4"/>
          </p:nvPr>
        </p:nvSpPr>
        <p:spPr>
          <a:xfrm>
            <a:off x="4671604" y="1600373"/>
            <a:ext cx="4015195" cy="4525790"/>
          </a:xfrm>
        </p:spPr>
        <p:txBody>
          <a:bodyPr rtlCol="0">
            <a:normAutofit/>
          </a:bodyPr>
          <a:lstStyle/>
          <a:p>
            <a:pPr lvl="0"/>
            <a:endParaRPr lang="en-US" noProof="0"/>
          </a:p>
        </p:txBody>
      </p:sp>
      <p:sp>
        <p:nvSpPr>
          <p:cNvPr id="8"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5"/>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270438440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t Two Content+SocialMedi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13049299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t Comparison+SocialMedi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9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65900" y="2174875"/>
            <a:ext cx="4040188"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100435567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blank)">
    <p:spTree>
      <p:nvGrpSpPr>
        <p:cNvPr id="1" name=""/>
        <p:cNvGrpSpPr/>
        <p:nvPr/>
      </p:nvGrpSpPr>
      <p:grpSpPr>
        <a:xfrm>
          <a:off x="0" y="0"/>
          <a:ext cx="0" cy="0"/>
          <a:chOff x="0" y="0"/>
          <a:chExt cx="0" cy="0"/>
        </a:xfrm>
      </p:grpSpPr>
      <p:sp>
        <p:nvSpPr>
          <p:cNvPr id="7" name="Text Placeholder 6"/>
          <p:cNvSpPr>
            <a:spLocks noGrp="1"/>
          </p:cNvSpPr>
          <p:nvPr>
            <p:ph type="body" idx="12"/>
          </p:nvPr>
        </p:nvSpPr>
        <p:spPr>
          <a:xfrm>
            <a:off x="367130" y="1608139"/>
            <a:ext cx="8326019" cy="44592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9"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9919826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4"/>
          </p:nvPr>
        </p:nvSpPr>
        <p:spPr>
          <a:xfrm>
            <a:off x="4671604" y="1600373"/>
            <a:ext cx="4015195" cy="4525790"/>
          </a:xfrm>
        </p:spPr>
        <p:txBody>
          <a:bodyPr rtlCol="0">
            <a:normAutofit/>
          </a:bodyPr>
          <a:lstStyle/>
          <a:p>
            <a:pPr lvl="0"/>
            <a:endParaRPr lang="en-US" noProof="0"/>
          </a:p>
        </p:txBody>
      </p:sp>
      <p:sp>
        <p:nvSpPr>
          <p:cNvPr id="8"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5"/>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90843294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290176411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9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65900" y="2174875"/>
            <a:ext cx="4040188"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6"/>
          <p:cNvSpPr>
            <a:spLocks noGrp="1"/>
          </p:cNvSpPr>
          <p:nvPr>
            <p:ph type="body" sz="quarter" idx="13"/>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x-none"/>
              <a:t>Click to edit Master text styles</a:t>
            </a:r>
          </a:p>
        </p:txBody>
      </p:sp>
      <p:sp>
        <p:nvSpPr>
          <p:cNvPr id="10" name="Text Placeholder 18"/>
          <p:cNvSpPr>
            <a:spLocks noGrp="1"/>
          </p:cNvSpPr>
          <p:nvPr>
            <p:ph type="body" sz="quarter" idx="14"/>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x-none"/>
              <a:t>Click to edit Master text styles</a:t>
            </a:r>
          </a:p>
        </p:txBody>
      </p:sp>
    </p:spTree>
    <p:extLst>
      <p:ext uri="{BB962C8B-B14F-4D97-AF65-F5344CB8AC3E}">
        <p14:creationId xmlns:p14="http://schemas.microsoft.com/office/powerpoint/2010/main" val="300106231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in + Nod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9B5E95-C27A-5F47-B6C4-651A67AFE527}"/>
              </a:ext>
            </a:extLst>
          </p:cNvPr>
          <p:cNvSpPr/>
          <p:nvPr userDrawn="1"/>
        </p:nvSpPr>
        <p:spPr>
          <a:xfrm>
            <a:off x="0" y="157163"/>
            <a:ext cx="9144000" cy="1174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descr="illustration - no words-04.png">
            <a:extLst>
              <a:ext uri="{FF2B5EF4-FFF2-40B4-BE49-F238E27FC236}">
                <a16:creationId xmlns:a16="http://schemas.microsoft.com/office/drawing/2014/main" id="{1143715A-12BC-9F45-A3A4-FBFFB6B642FB}"/>
              </a:ext>
            </a:extLst>
          </p:cNvPr>
          <p:cNvPicPr>
            <a:picLocks noChangeAspect="1"/>
          </p:cNvPicPr>
          <p:nvPr userDrawn="1"/>
        </p:nvPicPr>
        <p:blipFill>
          <a:blip r:embed="rId2">
            <a:extLst>
              <a:ext uri="{28A0092B-C50C-407E-A947-70E740481C1C}">
                <a14:useLocalDpi xmlns:a14="http://schemas.microsoft.com/office/drawing/2010/main" val="0"/>
              </a:ext>
            </a:extLst>
          </a:blip>
          <a:srcRect t="30531" r="29138"/>
          <a:stretch>
            <a:fillRect/>
          </a:stretch>
        </p:blipFill>
        <p:spPr bwMode="auto">
          <a:xfrm>
            <a:off x="4702175" y="0"/>
            <a:ext cx="4441825" cy="3475038"/>
          </a:xfrm>
          <a:prstGeom prst="rect">
            <a:avLst/>
          </a:prstGeom>
          <a:noFill/>
          <a:ln>
            <a:noFill/>
          </a:ln>
          <a:extLst>
            <a:ext uri="{909E8E84-426E-40dd-AFC4-6F175D3DCCD1}">
              <a14:hiddenFill xmlns:a14="http://schemas.microsoft.com/office/drawing/2010/main" xmlns="">
                <a:solidFill>
                  <a:srgbClr val="FFFFFF">
                    <a:alpha val="2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6"/>
          <p:cNvSpPr>
            <a:spLocks noGrp="1"/>
          </p:cNvSpPr>
          <p:nvPr>
            <p:ph type="body" idx="12"/>
          </p:nvPr>
        </p:nvSpPr>
        <p:spPr>
          <a:xfrm>
            <a:off x="367130" y="1608139"/>
            <a:ext cx="8326019" cy="44592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6"/>
          <p:cNvSpPr>
            <a:spLocks noGrp="1"/>
          </p:cNvSpPr>
          <p:nvPr>
            <p:ph type="body" sz="quarter" idx="13"/>
          </p:nvPr>
        </p:nvSpPr>
        <p:spPr>
          <a:xfrm>
            <a:off x="366713" y="188065"/>
            <a:ext cx="8326437" cy="692150"/>
          </a:xfrm>
        </p:spPr>
        <p:txBody>
          <a:bodyPr>
            <a:noAutofit/>
          </a:bodyPr>
          <a:lstStyle>
            <a:lvl1pPr>
              <a:defRPr sz="4400" cap="none" baseline="0">
                <a:ln>
                  <a:noFill/>
                </a:ln>
                <a:solidFill>
                  <a:schemeClr val="tx1"/>
                </a:solidFill>
                <a:latin typeface="+mn-lt"/>
              </a:defRPr>
            </a:lvl1pPr>
          </a:lstStyle>
          <a:p>
            <a:pPr lvl="0"/>
            <a:r>
              <a:rPr lang="x-none"/>
              <a:t>Click to edit Master text styles</a:t>
            </a:r>
          </a:p>
        </p:txBody>
      </p:sp>
      <p:sp>
        <p:nvSpPr>
          <p:cNvPr id="12" name="Text Placeholder 18"/>
          <p:cNvSpPr>
            <a:spLocks noGrp="1"/>
          </p:cNvSpPr>
          <p:nvPr>
            <p:ph type="body" sz="quarter" idx="14"/>
          </p:nvPr>
        </p:nvSpPr>
        <p:spPr>
          <a:xfrm>
            <a:off x="366713" y="879475"/>
            <a:ext cx="8326437" cy="438150"/>
          </a:xfrm>
        </p:spPr>
        <p:txBody>
          <a:bodyPr>
            <a:normAutofit/>
          </a:bodyPr>
          <a:lstStyle>
            <a:lvl1pPr>
              <a:defRPr sz="1800" b="1" i="0" cap="none" baseline="0">
                <a:ln>
                  <a:noFill/>
                </a:ln>
                <a:solidFill>
                  <a:schemeClr val="tx1">
                    <a:lumMod val="75000"/>
                    <a:lumOff val="25000"/>
                  </a:schemeClr>
                </a:solidFill>
                <a:latin typeface="+mn-lt"/>
              </a:defRPr>
            </a:lvl1pPr>
          </a:lstStyle>
          <a:p>
            <a:pPr lvl="0"/>
            <a:r>
              <a:rPr lang="x-none"/>
              <a:t>Click to edit Master text styles</a:t>
            </a:r>
          </a:p>
        </p:txBody>
      </p:sp>
    </p:spTree>
    <p:extLst>
      <p:ext uri="{BB962C8B-B14F-4D97-AF65-F5344CB8AC3E}">
        <p14:creationId xmlns:p14="http://schemas.microsoft.com/office/powerpoint/2010/main" val="24033512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5BA3F-A9A5-D241-8701-E6238248E78B}"/>
              </a:ext>
            </a:extLst>
          </p:cNvPr>
          <p:cNvSpPr/>
          <p:nvPr userDrawn="1"/>
        </p:nvSpPr>
        <p:spPr>
          <a:xfrm>
            <a:off x="0" y="0"/>
            <a:ext cx="9144000" cy="1331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447373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EC30B5-3B9E-8D46-9339-51192A655AC8}"/>
              </a:ext>
            </a:extLst>
          </p:cNvPr>
          <p:cNvSpPr/>
          <p:nvPr userDrawn="1"/>
        </p:nvSpPr>
        <p:spPr>
          <a:xfrm>
            <a:off x="0" y="157163"/>
            <a:ext cx="9144000" cy="1174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8">
            <a:extLst>
              <a:ext uri="{FF2B5EF4-FFF2-40B4-BE49-F238E27FC236}">
                <a16:creationId xmlns:a16="http://schemas.microsoft.com/office/drawing/2014/main" id="{BD7D666A-058B-1B4B-BC15-E79DD36CABB4}"/>
              </a:ext>
            </a:extLst>
          </p:cNvPr>
          <p:cNvPicPr>
            <a:picLocks/>
          </p:cNvPicPr>
          <p:nvPr userDrawn="1"/>
        </p:nvPicPr>
        <p:blipFill>
          <a:blip r:embed="rId2">
            <a:extLst>
              <a:ext uri="{28A0092B-C50C-407E-A947-70E740481C1C}">
                <a14:useLocalDpi xmlns:a14="http://schemas.microsoft.com/office/drawing/2010/main" val="0"/>
              </a:ext>
            </a:extLst>
          </a:blip>
          <a:srcRect l="11029" t="3371" r="30736" b="30681"/>
          <a:stretch>
            <a:fillRect/>
          </a:stretch>
        </p:blipFill>
        <p:spPr bwMode="auto">
          <a:xfrm>
            <a:off x="5740400" y="3967163"/>
            <a:ext cx="3403600"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a:extLst>
              <a:ext uri="{FF2B5EF4-FFF2-40B4-BE49-F238E27FC236}">
                <a16:creationId xmlns:a16="http://schemas.microsoft.com/office/drawing/2014/main" id="{D1821C0B-6DEE-954B-9590-89C0D2B0412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62075" y="5695950"/>
            <a:ext cx="1557338"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 Placeholder 19"/>
          <p:cNvSpPr>
            <a:spLocks noGrp="1"/>
          </p:cNvSpPr>
          <p:nvPr>
            <p:ph type="body" sz="quarter" idx="14"/>
          </p:nvPr>
        </p:nvSpPr>
        <p:spPr>
          <a:xfrm>
            <a:off x="1362777" y="1571854"/>
            <a:ext cx="7514523" cy="484131"/>
          </a:xfrm>
        </p:spPr>
        <p:txBody>
          <a:bodyPr>
            <a:noAutofit/>
          </a:bodyPr>
          <a:lstStyle>
            <a:lvl1pPr>
              <a:defRPr sz="1800" b="1">
                <a:solidFill>
                  <a:schemeClr val="bg1">
                    <a:lumMod val="50000"/>
                  </a:schemeClr>
                </a:solidFill>
              </a:defRPr>
            </a:lvl1pPr>
          </a:lstStyle>
          <a:p>
            <a:pPr lvl="0"/>
            <a:r>
              <a:rPr lang="x-none"/>
              <a:t>Click to edit Master text styles</a:t>
            </a:r>
          </a:p>
        </p:txBody>
      </p:sp>
      <p:sp>
        <p:nvSpPr>
          <p:cNvPr id="22" name="Text Placeholder 21"/>
          <p:cNvSpPr>
            <a:spLocks noGrp="1"/>
          </p:cNvSpPr>
          <p:nvPr>
            <p:ph type="body" sz="quarter" idx="15"/>
          </p:nvPr>
        </p:nvSpPr>
        <p:spPr>
          <a:xfrm>
            <a:off x="1362777" y="2055985"/>
            <a:ext cx="7514524" cy="276647"/>
          </a:xfrm>
        </p:spPr>
        <p:txBody>
          <a:bodyPr>
            <a:noAutofit/>
          </a:bodyPr>
          <a:lstStyle>
            <a:lvl1pPr>
              <a:lnSpc>
                <a:spcPct val="90000"/>
              </a:lnSpc>
              <a:defRPr sz="1300">
                <a:solidFill>
                  <a:schemeClr val="bg1">
                    <a:lumMod val="50000"/>
                  </a:schemeClr>
                </a:solidFill>
              </a:defRPr>
            </a:lvl1pPr>
          </a:lstStyle>
          <a:p>
            <a:pPr lvl="0"/>
            <a:r>
              <a:rPr lang="x-none"/>
              <a:t>Click to edit Master text styles</a:t>
            </a:r>
          </a:p>
        </p:txBody>
      </p:sp>
      <p:sp>
        <p:nvSpPr>
          <p:cNvPr id="12" name="Text Placeholder 21"/>
          <p:cNvSpPr>
            <a:spLocks noGrp="1"/>
          </p:cNvSpPr>
          <p:nvPr>
            <p:ph type="body" sz="quarter" idx="16"/>
          </p:nvPr>
        </p:nvSpPr>
        <p:spPr>
          <a:xfrm>
            <a:off x="1362777" y="2346708"/>
            <a:ext cx="7514524" cy="276647"/>
          </a:xfrm>
        </p:spPr>
        <p:txBody>
          <a:bodyPr>
            <a:noAutofit/>
          </a:bodyPr>
          <a:lstStyle>
            <a:lvl1pPr>
              <a:lnSpc>
                <a:spcPct val="90000"/>
              </a:lnSpc>
              <a:defRPr sz="1300">
                <a:solidFill>
                  <a:schemeClr val="bg1">
                    <a:lumMod val="50000"/>
                  </a:schemeClr>
                </a:solidFill>
              </a:defRPr>
            </a:lvl1pPr>
          </a:lstStyle>
          <a:p>
            <a:pPr lvl="0"/>
            <a:r>
              <a:rPr lang="x-none"/>
              <a:t>Click to edit Master text styles</a:t>
            </a:r>
          </a:p>
        </p:txBody>
      </p:sp>
      <p:sp>
        <p:nvSpPr>
          <p:cNvPr id="13" name="Text Placeholder 21"/>
          <p:cNvSpPr>
            <a:spLocks noGrp="1"/>
          </p:cNvSpPr>
          <p:nvPr>
            <p:ph type="body" sz="quarter" idx="17"/>
          </p:nvPr>
        </p:nvSpPr>
        <p:spPr>
          <a:xfrm>
            <a:off x="1362777" y="2637431"/>
            <a:ext cx="7514524" cy="276647"/>
          </a:xfrm>
        </p:spPr>
        <p:txBody>
          <a:bodyPr>
            <a:noAutofit/>
          </a:bodyPr>
          <a:lstStyle>
            <a:lvl1pPr>
              <a:lnSpc>
                <a:spcPct val="90000"/>
              </a:lnSpc>
              <a:defRPr sz="1300" b="1">
                <a:solidFill>
                  <a:srgbClr val="B1810B"/>
                </a:solidFill>
              </a:defRPr>
            </a:lvl1pPr>
          </a:lstStyle>
          <a:p>
            <a:pPr lvl="0"/>
            <a:r>
              <a:rPr lang="x-none"/>
              <a:t>Click to edit Master text styles</a:t>
            </a:r>
          </a:p>
        </p:txBody>
      </p:sp>
    </p:spTree>
    <p:extLst>
      <p:ext uri="{BB962C8B-B14F-4D97-AF65-F5344CB8AC3E}">
        <p14:creationId xmlns:p14="http://schemas.microsoft.com/office/powerpoint/2010/main" val="39342095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1.xml"/><Relationship Id="rId7"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image" Target="../media/image8.png"/><Relationship Id="rId4" Type="http://schemas.openxmlformats.org/officeDocument/2006/relationships/slideLayout" Target="../slideLayouts/slideLayout22.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image" Target="../media/image6.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5.png"/><Relationship Id="rId11" Type="http://schemas.openxmlformats.org/officeDocument/2006/relationships/image" Target="../media/image1.png"/><Relationship Id="rId5" Type="http://schemas.openxmlformats.org/officeDocument/2006/relationships/theme" Target="../theme/theme4.xml"/><Relationship Id="rId10" Type="http://schemas.openxmlformats.org/officeDocument/2006/relationships/image" Target="../media/image4.png"/><Relationship Id="rId4" Type="http://schemas.openxmlformats.org/officeDocument/2006/relationships/slideLayout" Target="../slideLayouts/slideLayout27.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9961DA-F49B-5B48-B9D3-B70EEDB8921D}"/>
              </a:ext>
            </a:extLst>
          </p:cNvPr>
          <p:cNvSpPr/>
          <p:nvPr userDrawn="1"/>
        </p:nvSpPr>
        <p:spPr>
          <a:xfrm>
            <a:off x="0" y="127000"/>
            <a:ext cx="9144000" cy="7445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7" name="Text Placeholder 2">
            <a:extLst>
              <a:ext uri="{FF2B5EF4-FFF2-40B4-BE49-F238E27FC236}">
                <a16:creationId xmlns:a16="http://schemas.microsoft.com/office/drawing/2014/main" id="{55E11FE5-4686-6346-89CC-B26A5BBB1E68}"/>
              </a:ext>
            </a:extLst>
          </p:cNvPr>
          <p:cNvSpPr>
            <a:spLocks noGrp="1"/>
          </p:cNvSpPr>
          <p:nvPr>
            <p:ph type="body" idx="1"/>
          </p:nvPr>
        </p:nvSpPr>
        <p:spPr bwMode="auto">
          <a:xfrm>
            <a:off x="366713" y="1620838"/>
            <a:ext cx="8326437" cy="450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TextBox 15">
            <a:extLst>
              <a:ext uri="{FF2B5EF4-FFF2-40B4-BE49-F238E27FC236}">
                <a16:creationId xmlns:a16="http://schemas.microsoft.com/office/drawing/2014/main" id="{2040C70D-6310-0041-A200-EFA0E1CA9DF2}"/>
              </a:ext>
            </a:extLst>
          </p:cNvPr>
          <p:cNvSpPr txBox="1">
            <a:spLocks noChangeArrowheads="1"/>
          </p:cNvSpPr>
          <p:nvPr userDrawn="1"/>
        </p:nvSpPr>
        <p:spPr bwMode="auto">
          <a:xfrm>
            <a:off x="366713" y="1535113"/>
            <a:ext cx="83264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charset="0"/>
                <a:ea typeface="ＭＳ Ｐゴシック" charset="0"/>
                <a:cs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fontAlgn="base">
              <a:spcBef>
                <a:spcPct val="0"/>
              </a:spcBef>
              <a:spcAft>
                <a:spcPct val="0"/>
              </a:spcAft>
              <a:defRPr>
                <a:solidFill>
                  <a:schemeClr val="tx1"/>
                </a:solidFill>
                <a:latin typeface="Times New Roman" charset="0"/>
                <a:ea typeface="ＭＳ Ｐゴシック" charset="0"/>
              </a:defRPr>
            </a:lvl6pPr>
            <a:lvl7pPr marL="2971800" indent="-228600" fontAlgn="base">
              <a:spcBef>
                <a:spcPct val="0"/>
              </a:spcBef>
              <a:spcAft>
                <a:spcPct val="0"/>
              </a:spcAft>
              <a:defRPr>
                <a:solidFill>
                  <a:schemeClr val="tx1"/>
                </a:solidFill>
                <a:latin typeface="Times New Roman" charset="0"/>
                <a:ea typeface="ＭＳ Ｐゴシック" charset="0"/>
              </a:defRPr>
            </a:lvl7pPr>
            <a:lvl8pPr marL="3429000" indent="-228600" fontAlgn="base">
              <a:spcBef>
                <a:spcPct val="0"/>
              </a:spcBef>
              <a:spcAft>
                <a:spcPct val="0"/>
              </a:spcAft>
              <a:defRPr>
                <a:solidFill>
                  <a:schemeClr val="tx1"/>
                </a:solidFill>
                <a:latin typeface="Times New Roman" charset="0"/>
                <a:ea typeface="ＭＳ Ｐゴシック" charset="0"/>
              </a:defRPr>
            </a:lvl8pPr>
            <a:lvl9pPr marL="3886200" indent="-228600" fontAlgn="base">
              <a:spcBef>
                <a:spcPct val="0"/>
              </a:spcBef>
              <a:spcAft>
                <a:spcPct val="0"/>
              </a:spcAft>
              <a:defRPr>
                <a:solidFill>
                  <a:schemeClr val="tx1"/>
                </a:solidFill>
                <a:latin typeface="Times New Roman" charset="0"/>
                <a:ea typeface="ＭＳ Ｐゴシック" charset="0"/>
              </a:defRPr>
            </a:lvl9pPr>
          </a:lstStyle>
          <a:p>
            <a:pPr>
              <a:defRPr/>
            </a:pPr>
            <a:endParaRPr lang="en-US"/>
          </a:p>
        </p:txBody>
      </p:sp>
      <p:sp>
        <p:nvSpPr>
          <p:cNvPr id="7" name="Rectangle 6">
            <a:extLst>
              <a:ext uri="{FF2B5EF4-FFF2-40B4-BE49-F238E27FC236}">
                <a16:creationId xmlns:a16="http://schemas.microsoft.com/office/drawing/2014/main" id="{4990AE84-A4EB-E646-BC83-3BDC099DA534}"/>
              </a:ext>
            </a:extLst>
          </p:cNvPr>
          <p:cNvSpPr/>
          <p:nvPr userDrawn="1"/>
        </p:nvSpPr>
        <p:spPr>
          <a:xfrm>
            <a:off x="0" y="0"/>
            <a:ext cx="9144000" cy="120650"/>
          </a:xfrm>
          <a:prstGeom prst="rect">
            <a:avLst/>
          </a:prstGeom>
          <a:solidFill>
            <a:srgbClr val="B1810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0" name="TextBox 3">
            <a:extLst>
              <a:ext uri="{FF2B5EF4-FFF2-40B4-BE49-F238E27FC236}">
                <a16:creationId xmlns:a16="http://schemas.microsoft.com/office/drawing/2014/main" id="{0FB9B830-8A13-9C4D-98DA-9843F11BD8F4}"/>
              </a:ext>
            </a:extLst>
          </p:cNvPr>
          <p:cNvSpPr txBox="1">
            <a:spLocks noChangeArrowheads="1"/>
          </p:cNvSpPr>
          <p:nvPr userDrawn="1"/>
        </p:nvSpPr>
        <p:spPr bwMode="auto">
          <a:xfrm>
            <a:off x="885825" y="6519863"/>
            <a:ext cx="1857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imes New Roman" charset="0"/>
                <a:ea typeface="ＭＳ Ｐゴシック" charset="0"/>
                <a:cs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fontAlgn="base">
              <a:spcBef>
                <a:spcPct val="0"/>
              </a:spcBef>
              <a:spcAft>
                <a:spcPct val="0"/>
              </a:spcAft>
              <a:defRPr>
                <a:solidFill>
                  <a:schemeClr val="tx1"/>
                </a:solidFill>
                <a:latin typeface="Times New Roman" charset="0"/>
                <a:ea typeface="ＭＳ Ｐゴシック" charset="0"/>
              </a:defRPr>
            </a:lvl6pPr>
            <a:lvl7pPr marL="2971800" indent="-228600" fontAlgn="base">
              <a:spcBef>
                <a:spcPct val="0"/>
              </a:spcBef>
              <a:spcAft>
                <a:spcPct val="0"/>
              </a:spcAft>
              <a:defRPr>
                <a:solidFill>
                  <a:schemeClr val="tx1"/>
                </a:solidFill>
                <a:latin typeface="Times New Roman" charset="0"/>
                <a:ea typeface="ＭＳ Ｐゴシック" charset="0"/>
              </a:defRPr>
            </a:lvl7pPr>
            <a:lvl8pPr marL="3429000" indent="-228600" fontAlgn="base">
              <a:spcBef>
                <a:spcPct val="0"/>
              </a:spcBef>
              <a:spcAft>
                <a:spcPct val="0"/>
              </a:spcAft>
              <a:defRPr>
                <a:solidFill>
                  <a:schemeClr val="tx1"/>
                </a:solidFill>
                <a:latin typeface="Times New Roman" charset="0"/>
                <a:ea typeface="ＭＳ Ｐゴシック" charset="0"/>
              </a:defRPr>
            </a:lvl8pPr>
            <a:lvl9pPr marL="3886200" indent="-228600" fontAlgn="base">
              <a:spcBef>
                <a:spcPct val="0"/>
              </a:spcBef>
              <a:spcAft>
                <a:spcPct val="0"/>
              </a:spcAft>
              <a:defRPr>
                <a:solidFill>
                  <a:schemeClr val="tx1"/>
                </a:solidFill>
                <a:latin typeface="Times New Roman" charset="0"/>
                <a:ea typeface="ＭＳ Ｐゴシック" charset="0"/>
              </a:defRPr>
            </a:lvl9pPr>
          </a:lstStyle>
          <a:p>
            <a:pPr>
              <a:defRPr/>
            </a:pPr>
            <a:endParaRPr lang="en-US"/>
          </a:p>
        </p:txBody>
      </p:sp>
      <p:pic>
        <p:nvPicPr>
          <p:cNvPr id="1031" name="Picture 5">
            <a:extLst>
              <a:ext uri="{FF2B5EF4-FFF2-40B4-BE49-F238E27FC236}">
                <a16:creationId xmlns:a16="http://schemas.microsoft.com/office/drawing/2014/main" id="{E5EA5988-5826-084A-A0DB-13C012FFE659}"/>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135813" y="5680075"/>
            <a:ext cx="1557337"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5" r:id="rId1"/>
    <p:sldLayoutId id="2147484096" r:id="rId2"/>
    <p:sldLayoutId id="2147484079" r:id="rId3"/>
    <p:sldLayoutId id="2147484080" r:id="rId4"/>
    <p:sldLayoutId id="2147484081" r:id="rId5"/>
    <p:sldLayoutId id="2147484082" r:id="rId6"/>
    <p:sldLayoutId id="2147484097" r:id="rId7"/>
    <p:sldLayoutId id="2147484098" r:id="rId8"/>
    <p:sldLayoutId id="2147484099" r:id="rId9"/>
    <p:sldLayoutId id="2147484101" r:id="rId10"/>
    <p:sldLayoutId id="2147484102" r:id="rId11"/>
    <p:sldLayoutId id="2147484105" r:id="rId12"/>
    <p:sldLayoutId id="2147484106" r:id="rId13"/>
  </p:sldLayoutIdLst>
  <p:transition>
    <p:fade/>
  </p:transition>
  <p:txStyles>
    <p:titleStyle>
      <a:lvl1pPr algn="l" defTabSz="457200" rtl="0" eaLnBrk="0" fontAlgn="base" hangingPunct="0">
        <a:spcBef>
          <a:spcPct val="0"/>
        </a:spcBef>
        <a:spcAft>
          <a:spcPct val="0"/>
        </a:spcAft>
        <a:defRPr sz="4400" kern="1200">
          <a:ln>
            <a:solidFill>
              <a:schemeClr val="bg1">
                <a:alpha val="50000"/>
              </a:schemeClr>
            </a:solidFill>
          </a:ln>
          <a:solidFill>
            <a:srgbClr val="D19B23"/>
          </a:solidFill>
          <a:latin typeface="Impact"/>
          <a:ea typeface="ＭＳ Ｐゴシック" charset="0"/>
          <a:cs typeface="Impact"/>
        </a:defRPr>
      </a:lvl1pPr>
      <a:lvl2pPr algn="l" defTabSz="457200" rtl="0" eaLnBrk="0" fontAlgn="base" hangingPunct="0">
        <a:spcBef>
          <a:spcPct val="0"/>
        </a:spcBef>
        <a:spcAft>
          <a:spcPct val="0"/>
        </a:spcAft>
        <a:defRPr sz="4400">
          <a:solidFill>
            <a:srgbClr val="D19B23"/>
          </a:solidFill>
          <a:latin typeface="Impact" charset="0"/>
          <a:ea typeface="ＭＳ Ｐゴシック" charset="0"/>
        </a:defRPr>
      </a:lvl2pPr>
      <a:lvl3pPr algn="l" defTabSz="457200" rtl="0" eaLnBrk="0" fontAlgn="base" hangingPunct="0">
        <a:spcBef>
          <a:spcPct val="0"/>
        </a:spcBef>
        <a:spcAft>
          <a:spcPct val="0"/>
        </a:spcAft>
        <a:defRPr sz="4400">
          <a:solidFill>
            <a:srgbClr val="D19B23"/>
          </a:solidFill>
          <a:latin typeface="Impact" charset="0"/>
          <a:ea typeface="ＭＳ Ｐゴシック" charset="0"/>
        </a:defRPr>
      </a:lvl3pPr>
      <a:lvl4pPr algn="l" defTabSz="457200" rtl="0" eaLnBrk="0" fontAlgn="base" hangingPunct="0">
        <a:spcBef>
          <a:spcPct val="0"/>
        </a:spcBef>
        <a:spcAft>
          <a:spcPct val="0"/>
        </a:spcAft>
        <a:defRPr sz="4400">
          <a:solidFill>
            <a:srgbClr val="D19B23"/>
          </a:solidFill>
          <a:latin typeface="Impact" charset="0"/>
          <a:ea typeface="ＭＳ Ｐゴシック" charset="0"/>
        </a:defRPr>
      </a:lvl4pPr>
      <a:lvl5pPr algn="l" defTabSz="457200" rtl="0" eaLnBrk="0" fontAlgn="base" hangingPunct="0">
        <a:spcBef>
          <a:spcPct val="0"/>
        </a:spcBef>
        <a:spcAft>
          <a:spcPct val="0"/>
        </a:spcAft>
        <a:defRPr sz="4400">
          <a:solidFill>
            <a:srgbClr val="D19B23"/>
          </a:solidFill>
          <a:latin typeface="Impact" charset="0"/>
          <a:ea typeface="ＭＳ Ｐゴシック" charset="0"/>
        </a:defRPr>
      </a:lvl5pPr>
      <a:lvl6pPr marL="457200" algn="l" defTabSz="457200" rtl="0" fontAlgn="base">
        <a:spcBef>
          <a:spcPct val="0"/>
        </a:spcBef>
        <a:spcAft>
          <a:spcPct val="0"/>
        </a:spcAft>
        <a:defRPr sz="4400">
          <a:solidFill>
            <a:srgbClr val="D19B23"/>
          </a:solidFill>
          <a:latin typeface="Impact" charset="0"/>
          <a:ea typeface="ＭＳ Ｐゴシック" charset="0"/>
        </a:defRPr>
      </a:lvl6pPr>
      <a:lvl7pPr marL="914400" algn="l" defTabSz="457200" rtl="0" fontAlgn="base">
        <a:spcBef>
          <a:spcPct val="0"/>
        </a:spcBef>
        <a:spcAft>
          <a:spcPct val="0"/>
        </a:spcAft>
        <a:defRPr sz="4400">
          <a:solidFill>
            <a:srgbClr val="D19B23"/>
          </a:solidFill>
          <a:latin typeface="Impact" charset="0"/>
          <a:ea typeface="ＭＳ Ｐゴシック" charset="0"/>
        </a:defRPr>
      </a:lvl7pPr>
      <a:lvl8pPr marL="1371600" algn="l" defTabSz="457200" rtl="0" fontAlgn="base">
        <a:spcBef>
          <a:spcPct val="0"/>
        </a:spcBef>
        <a:spcAft>
          <a:spcPct val="0"/>
        </a:spcAft>
        <a:defRPr sz="4400">
          <a:solidFill>
            <a:srgbClr val="D19B23"/>
          </a:solidFill>
          <a:latin typeface="Impact" charset="0"/>
          <a:ea typeface="ＭＳ Ｐゴシック" charset="0"/>
        </a:defRPr>
      </a:lvl8pPr>
      <a:lvl9pPr marL="1828800" algn="l" defTabSz="457200" rtl="0" fontAlgn="base">
        <a:spcBef>
          <a:spcPct val="0"/>
        </a:spcBef>
        <a:spcAft>
          <a:spcPct val="0"/>
        </a:spcAft>
        <a:defRPr sz="4400">
          <a:solidFill>
            <a:srgbClr val="D19B23"/>
          </a:solidFill>
          <a:latin typeface="Impact" charset="0"/>
          <a:ea typeface="ＭＳ Ｐゴシック" charset="0"/>
        </a:defRPr>
      </a:lvl9pPr>
    </p:titleStyle>
    <p:bodyStyle>
      <a:lvl1pPr marL="342900" indent="-342900" algn="l" defTabSz="457200" rtl="0" eaLnBrk="0" fontAlgn="base" hangingPunct="0">
        <a:spcBef>
          <a:spcPct val="20000"/>
        </a:spcBef>
        <a:spcAft>
          <a:spcPct val="0"/>
        </a:spcAft>
        <a:defRPr sz="16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Lucida Grande" panose="020B0600040502020204" pitchFamily="34" charset="0"/>
        <a:buChar char="–"/>
        <a:defRPr sz="16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B8F504-5050-F244-A8A1-01705E04666C}"/>
              </a:ext>
            </a:extLst>
          </p:cNvPr>
          <p:cNvSpPr/>
          <p:nvPr userDrawn="1"/>
        </p:nvSpPr>
        <p:spPr>
          <a:xfrm>
            <a:off x="0" y="127000"/>
            <a:ext cx="9144000" cy="7445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43" name="Text Placeholder 2">
            <a:extLst>
              <a:ext uri="{FF2B5EF4-FFF2-40B4-BE49-F238E27FC236}">
                <a16:creationId xmlns:a16="http://schemas.microsoft.com/office/drawing/2014/main" id="{1B264AE6-75C8-EF47-B210-B37E6DEAACC5}"/>
              </a:ext>
            </a:extLst>
          </p:cNvPr>
          <p:cNvSpPr>
            <a:spLocks noGrp="1"/>
          </p:cNvSpPr>
          <p:nvPr>
            <p:ph type="body" idx="1"/>
          </p:nvPr>
        </p:nvSpPr>
        <p:spPr bwMode="auto">
          <a:xfrm>
            <a:off x="366713" y="1620838"/>
            <a:ext cx="8326437" cy="450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2052" name="TextBox 15">
            <a:extLst>
              <a:ext uri="{FF2B5EF4-FFF2-40B4-BE49-F238E27FC236}">
                <a16:creationId xmlns:a16="http://schemas.microsoft.com/office/drawing/2014/main" id="{0B891AB4-0A73-5F4F-A3A4-D378781774E7}"/>
              </a:ext>
            </a:extLst>
          </p:cNvPr>
          <p:cNvSpPr txBox="1">
            <a:spLocks noChangeArrowheads="1"/>
          </p:cNvSpPr>
          <p:nvPr userDrawn="1"/>
        </p:nvSpPr>
        <p:spPr bwMode="auto">
          <a:xfrm>
            <a:off x="366713" y="1535113"/>
            <a:ext cx="83264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charset="0"/>
                <a:ea typeface="ＭＳ Ｐゴシック" charset="0"/>
                <a:cs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fontAlgn="base">
              <a:spcBef>
                <a:spcPct val="0"/>
              </a:spcBef>
              <a:spcAft>
                <a:spcPct val="0"/>
              </a:spcAft>
              <a:defRPr>
                <a:solidFill>
                  <a:schemeClr val="tx1"/>
                </a:solidFill>
                <a:latin typeface="Times New Roman" charset="0"/>
                <a:ea typeface="ＭＳ Ｐゴシック" charset="0"/>
              </a:defRPr>
            </a:lvl6pPr>
            <a:lvl7pPr marL="2971800" indent="-228600" fontAlgn="base">
              <a:spcBef>
                <a:spcPct val="0"/>
              </a:spcBef>
              <a:spcAft>
                <a:spcPct val="0"/>
              </a:spcAft>
              <a:defRPr>
                <a:solidFill>
                  <a:schemeClr val="tx1"/>
                </a:solidFill>
                <a:latin typeface="Times New Roman" charset="0"/>
                <a:ea typeface="ＭＳ Ｐゴシック" charset="0"/>
              </a:defRPr>
            </a:lvl7pPr>
            <a:lvl8pPr marL="3429000" indent="-228600" fontAlgn="base">
              <a:spcBef>
                <a:spcPct val="0"/>
              </a:spcBef>
              <a:spcAft>
                <a:spcPct val="0"/>
              </a:spcAft>
              <a:defRPr>
                <a:solidFill>
                  <a:schemeClr val="tx1"/>
                </a:solidFill>
                <a:latin typeface="Times New Roman" charset="0"/>
                <a:ea typeface="ＭＳ Ｐゴシック" charset="0"/>
              </a:defRPr>
            </a:lvl8pPr>
            <a:lvl9pPr marL="3886200" indent="-228600" fontAlgn="base">
              <a:spcBef>
                <a:spcPct val="0"/>
              </a:spcBef>
              <a:spcAft>
                <a:spcPct val="0"/>
              </a:spcAft>
              <a:defRPr>
                <a:solidFill>
                  <a:schemeClr val="tx1"/>
                </a:solidFill>
                <a:latin typeface="Times New Roman" charset="0"/>
                <a:ea typeface="ＭＳ Ｐゴシック" charset="0"/>
              </a:defRPr>
            </a:lvl9pPr>
          </a:lstStyle>
          <a:p>
            <a:pPr>
              <a:defRPr/>
            </a:pPr>
            <a:endParaRPr lang="en-US"/>
          </a:p>
        </p:txBody>
      </p:sp>
      <p:sp>
        <p:nvSpPr>
          <p:cNvPr id="7" name="Rectangle 6">
            <a:extLst>
              <a:ext uri="{FF2B5EF4-FFF2-40B4-BE49-F238E27FC236}">
                <a16:creationId xmlns:a16="http://schemas.microsoft.com/office/drawing/2014/main" id="{A9A21CA6-3A33-B44A-8BE3-43F81A582151}"/>
              </a:ext>
            </a:extLst>
          </p:cNvPr>
          <p:cNvSpPr/>
          <p:nvPr userDrawn="1"/>
        </p:nvSpPr>
        <p:spPr>
          <a:xfrm>
            <a:off x="0" y="0"/>
            <a:ext cx="9144000" cy="120650"/>
          </a:xfrm>
          <a:prstGeom prst="rect">
            <a:avLst/>
          </a:prstGeom>
          <a:solidFill>
            <a:srgbClr val="B1810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4" name="TextBox 3">
            <a:extLst>
              <a:ext uri="{FF2B5EF4-FFF2-40B4-BE49-F238E27FC236}">
                <a16:creationId xmlns:a16="http://schemas.microsoft.com/office/drawing/2014/main" id="{B0F2BED7-F5E7-5648-A3AD-E857A7DFDBCA}"/>
              </a:ext>
            </a:extLst>
          </p:cNvPr>
          <p:cNvSpPr txBox="1">
            <a:spLocks noChangeArrowheads="1"/>
          </p:cNvSpPr>
          <p:nvPr userDrawn="1"/>
        </p:nvSpPr>
        <p:spPr bwMode="auto">
          <a:xfrm>
            <a:off x="885825" y="6519863"/>
            <a:ext cx="1857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imes New Roman" charset="0"/>
                <a:ea typeface="ＭＳ Ｐゴシック" charset="0"/>
                <a:cs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fontAlgn="base">
              <a:spcBef>
                <a:spcPct val="0"/>
              </a:spcBef>
              <a:spcAft>
                <a:spcPct val="0"/>
              </a:spcAft>
              <a:defRPr>
                <a:solidFill>
                  <a:schemeClr val="tx1"/>
                </a:solidFill>
                <a:latin typeface="Times New Roman" charset="0"/>
                <a:ea typeface="ＭＳ Ｐゴシック" charset="0"/>
              </a:defRPr>
            </a:lvl6pPr>
            <a:lvl7pPr marL="2971800" indent="-228600" fontAlgn="base">
              <a:spcBef>
                <a:spcPct val="0"/>
              </a:spcBef>
              <a:spcAft>
                <a:spcPct val="0"/>
              </a:spcAft>
              <a:defRPr>
                <a:solidFill>
                  <a:schemeClr val="tx1"/>
                </a:solidFill>
                <a:latin typeface="Times New Roman" charset="0"/>
                <a:ea typeface="ＭＳ Ｐゴシック" charset="0"/>
              </a:defRPr>
            </a:lvl7pPr>
            <a:lvl8pPr marL="3429000" indent="-228600" fontAlgn="base">
              <a:spcBef>
                <a:spcPct val="0"/>
              </a:spcBef>
              <a:spcAft>
                <a:spcPct val="0"/>
              </a:spcAft>
              <a:defRPr>
                <a:solidFill>
                  <a:schemeClr val="tx1"/>
                </a:solidFill>
                <a:latin typeface="Times New Roman" charset="0"/>
                <a:ea typeface="ＭＳ Ｐゴシック" charset="0"/>
              </a:defRPr>
            </a:lvl8pPr>
            <a:lvl9pPr marL="3886200" indent="-228600" fontAlgn="base">
              <a:spcBef>
                <a:spcPct val="0"/>
              </a:spcBef>
              <a:spcAft>
                <a:spcPct val="0"/>
              </a:spcAft>
              <a:defRPr>
                <a:solidFill>
                  <a:schemeClr val="tx1"/>
                </a:solidFill>
                <a:latin typeface="Times New Roman" charset="0"/>
                <a:ea typeface="ＭＳ Ｐゴシック" charset="0"/>
              </a:defRPr>
            </a:lvl9pPr>
          </a:lstStyle>
          <a:p>
            <a:pPr>
              <a:defRPr/>
            </a:pPr>
            <a:endParaRPr lang="en-US"/>
          </a:p>
        </p:txBody>
      </p:sp>
      <p:pic>
        <p:nvPicPr>
          <p:cNvPr id="10247" name="Picture 7">
            <a:extLst>
              <a:ext uri="{FF2B5EF4-FFF2-40B4-BE49-F238E27FC236}">
                <a16:creationId xmlns:a16="http://schemas.microsoft.com/office/drawing/2014/main" id="{001B1B7F-D6E9-6E4B-A72A-C185D9F8BA26}"/>
              </a:ext>
            </a:extLst>
          </p:cNvPr>
          <p:cNvPicPr>
            <a:picLocks/>
          </p:cNvPicPr>
          <p:nvPr userDrawn="1"/>
        </p:nvPicPr>
        <p:blipFill>
          <a:blip r:embed="rId7">
            <a:extLst>
              <a:ext uri="{28A0092B-C50C-407E-A947-70E740481C1C}">
                <a14:useLocalDpi xmlns:a14="http://schemas.microsoft.com/office/drawing/2010/main" val="0"/>
              </a:ext>
            </a:extLst>
          </a:blip>
          <a:srcRect l="15547" t="26563" r="33359" b="59064"/>
          <a:stretch>
            <a:fillRect/>
          </a:stretch>
        </p:blipFill>
        <p:spPr bwMode="auto">
          <a:xfrm>
            <a:off x="0" y="138113"/>
            <a:ext cx="9144000" cy="741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0248" name="Picture 8">
            <a:extLst>
              <a:ext uri="{FF2B5EF4-FFF2-40B4-BE49-F238E27FC236}">
                <a16:creationId xmlns:a16="http://schemas.microsoft.com/office/drawing/2014/main" id="{7649F2FC-7583-FF4C-9370-2673F115756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135813" y="5695950"/>
            <a:ext cx="1557337"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107" r:id="rId5"/>
  </p:sldLayoutIdLst>
  <p:transition>
    <p:fade/>
  </p:transition>
  <p:txStyles>
    <p:titleStyle>
      <a:lvl1pPr algn="l" defTabSz="457200" rtl="0" eaLnBrk="0" fontAlgn="base" hangingPunct="0">
        <a:spcBef>
          <a:spcPct val="0"/>
        </a:spcBef>
        <a:spcAft>
          <a:spcPct val="0"/>
        </a:spcAft>
        <a:defRPr sz="4400" kern="1200">
          <a:ln>
            <a:solidFill>
              <a:schemeClr val="bg1">
                <a:alpha val="50000"/>
              </a:schemeClr>
            </a:solidFill>
          </a:ln>
          <a:solidFill>
            <a:srgbClr val="D19B23"/>
          </a:solidFill>
          <a:latin typeface="Impact"/>
          <a:ea typeface="ＭＳ Ｐゴシック" charset="0"/>
          <a:cs typeface="Impact"/>
        </a:defRPr>
      </a:lvl1pPr>
      <a:lvl2pPr algn="l" defTabSz="457200" rtl="0" eaLnBrk="0" fontAlgn="base" hangingPunct="0">
        <a:spcBef>
          <a:spcPct val="0"/>
        </a:spcBef>
        <a:spcAft>
          <a:spcPct val="0"/>
        </a:spcAft>
        <a:defRPr sz="4400">
          <a:solidFill>
            <a:srgbClr val="D19B23"/>
          </a:solidFill>
          <a:latin typeface="Impact" charset="0"/>
          <a:ea typeface="ＭＳ Ｐゴシック" charset="0"/>
        </a:defRPr>
      </a:lvl2pPr>
      <a:lvl3pPr algn="l" defTabSz="457200" rtl="0" eaLnBrk="0" fontAlgn="base" hangingPunct="0">
        <a:spcBef>
          <a:spcPct val="0"/>
        </a:spcBef>
        <a:spcAft>
          <a:spcPct val="0"/>
        </a:spcAft>
        <a:defRPr sz="4400">
          <a:solidFill>
            <a:srgbClr val="D19B23"/>
          </a:solidFill>
          <a:latin typeface="Impact" charset="0"/>
          <a:ea typeface="ＭＳ Ｐゴシック" charset="0"/>
        </a:defRPr>
      </a:lvl3pPr>
      <a:lvl4pPr algn="l" defTabSz="457200" rtl="0" eaLnBrk="0" fontAlgn="base" hangingPunct="0">
        <a:spcBef>
          <a:spcPct val="0"/>
        </a:spcBef>
        <a:spcAft>
          <a:spcPct val="0"/>
        </a:spcAft>
        <a:defRPr sz="4400">
          <a:solidFill>
            <a:srgbClr val="D19B23"/>
          </a:solidFill>
          <a:latin typeface="Impact" charset="0"/>
          <a:ea typeface="ＭＳ Ｐゴシック" charset="0"/>
        </a:defRPr>
      </a:lvl4pPr>
      <a:lvl5pPr algn="l" defTabSz="457200" rtl="0" eaLnBrk="0" fontAlgn="base" hangingPunct="0">
        <a:spcBef>
          <a:spcPct val="0"/>
        </a:spcBef>
        <a:spcAft>
          <a:spcPct val="0"/>
        </a:spcAft>
        <a:defRPr sz="4400">
          <a:solidFill>
            <a:srgbClr val="D19B23"/>
          </a:solidFill>
          <a:latin typeface="Impact" charset="0"/>
          <a:ea typeface="ＭＳ Ｐゴシック" charset="0"/>
        </a:defRPr>
      </a:lvl5pPr>
      <a:lvl6pPr marL="457200" algn="l" defTabSz="457200" rtl="0" fontAlgn="base">
        <a:spcBef>
          <a:spcPct val="0"/>
        </a:spcBef>
        <a:spcAft>
          <a:spcPct val="0"/>
        </a:spcAft>
        <a:defRPr sz="4400">
          <a:solidFill>
            <a:srgbClr val="D19B23"/>
          </a:solidFill>
          <a:latin typeface="Impact" charset="0"/>
          <a:ea typeface="ＭＳ Ｐゴシック" charset="0"/>
        </a:defRPr>
      </a:lvl6pPr>
      <a:lvl7pPr marL="914400" algn="l" defTabSz="457200" rtl="0" fontAlgn="base">
        <a:spcBef>
          <a:spcPct val="0"/>
        </a:spcBef>
        <a:spcAft>
          <a:spcPct val="0"/>
        </a:spcAft>
        <a:defRPr sz="4400">
          <a:solidFill>
            <a:srgbClr val="D19B23"/>
          </a:solidFill>
          <a:latin typeface="Impact" charset="0"/>
          <a:ea typeface="ＭＳ Ｐゴシック" charset="0"/>
        </a:defRPr>
      </a:lvl7pPr>
      <a:lvl8pPr marL="1371600" algn="l" defTabSz="457200" rtl="0" fontAlgn="base">
        <a:spcBef>
          <a:spcPct val="0"/>
        </a:spcBef>
        <a:spcAft>
          <a:spcPct val="0"/>
        </a:spcAft>
        <a:defRPr sz="4400">
          <a:solidFill>
            <a:srgbClr val="D19B23"/>
          </a:solidFill>
          <a:latin typeface="Impact" charset="0"/>
          <a:ea typeface="ＭＳ Ｐゴシック" charset="0"/>
        </a:defRPr>
      </a:lvl8pPr>
      <a:lvl9pPr marL="1828800" algn="l" defTabSz="457200" rtl="0" fontAlgn="base">
        <a:spcBef>
          <a:spcPct val="0"/>
        </a:spcBef>
        <a:spcAft>
          <a:spcPct val="0"/>
        </a:spcAft>
        <a:defRPr sz="4400">
          <a:solidFill>
            <a:srgbClr val="D19B23"/>
          </a:solidFill>
          <a:latin typeface="Impact" charset="0"/>
          <a:ea typeface="ＭＳ Ｐゴシック" charset="0"/>
        </a:defRPr>
      </a:lvl9pPr>
    </p:titleStyle>
    <p:bodyStyle>
      <a:lvl1pPr marL="342900" indent="-342900" algn="l" defTabSz="457200" rtl="0" eaLnBrk="0" fontAlgn="base" hangingPunct="0">
        <a:spcBef>
          <a:spcPct val="20000"/>
        </a:spcBef>
        <a:spcAft>
          <a:spcPct val="0"/>
        </a:spcAft>
        <a:defRPr sz="16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Lucida Grande" panose="020B0600040502020204" pitchFamily="34" charset="0"/>
        <a:buChar char="–"/>
        <a:defRPr sz="16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9C64F-8E19-D841-B1F7-0AA7A0E5AEA5}"/>
              </a:ext>
            </a:extLst>
          </p:cNvPr>
          <p:cNvSpPr/>
          <p:nvPr userDrawn="1"/>
        </p:nvSpPr>
        <p:spPr>
          <a:xfrm>
            <a:off x="0" y="127000"/>
            <a:ext cx="9144000" cy="7445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67" name="Text Placeholder 2">
            <a:extLst>
              <a:ext uri="{FF2B5EF4-FFF2-40B4-BE49-F238E27FC236}">
                <a16:creationId xmlns:a16="http://schemas.microsoft.com/office/drawing/2014/main" id="{C5B03B7D-5847-C14B-81D1-2A839B7A140A}"/>
              </a:ext>
            </a:extLst>
          </p:cNvPr>
          <p:cNvSpPr>
            <a:spLocks noGrp="1"/>
          </p:cNvSpPr>
          <p:nvPr>
            <p:ph type="body" idx="1"/>
          </p:nvPr>
        </p:nvSpPr>
        <p:spPr bwMode="auto">
          <a:xfrm>
            <a:off x="366713" y="1620838"/>
            <a:ext cx="8326437" cy="450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3076" name="TextBox 15">
            <a:extLst>
              <a:ext uri="{FF2B5EF4-FFF2-40B4-BE49-F238E27FC236}">
                <a16:creationId xmlns:a16="http://schemas.microsoft.com/office/drawing/2014/main" id="{A2BB8ADA-1748-E04B-9C72-F978DC11F7F3}"/>
              </a:ext>
            </a:extLst>
          </p:cNvPr>
          <p:cNvSpPr txBox="1">
            <a:spLocks noChangeArrowheads="1"/>
          </p:cNvSpPr>
          <p:nvPr userDrawn="1"/>
        </p:nvSpPr>
        <p:spPr bwMode="auto">
          <a:xfrm>
            <a:off x="366713" y="1535113"/>
            <a:ext cx="83264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charset="0"/>
                <a:ea typeface="ＭＳ Ｐゴシック" charset="0"/>
                <a:cs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fontAlgn="base">
              <a:spcBef>
                <a:spcPct val="0"/>
              </a:spcBef>
              <a:spcAft>
                <a:spcPct val="0"/>
              </a:spcAft>
              <a:defRPr>
                <a:solidFill>
                  <a:schemeClr val="tx1"/>
                </a:solidFill>
                <a:latin typeface="Times New Roman" charset="0"/>
                <a:ea typeface="ＭＳ Ｐゴシック" charset="0"/>
              </a:defRPr>
            </a:lvl6pPr>
            <a:lvl7pPr marL="2971800" indent="-228600" fontAlgn="base">
              <a:spcBef>
                <a:spcPct val="0"/>
              </a:spcBef>
              <a:spcAft>
                <a:spcPct val="0"/>
              </a:spcAft>
              <a:defRPr>
                <a:solidFill>
                  <a:schemeClr val="tx1"/>
                </a:solidFill>
                <a:latin typeface="Times New Roman" charset="0"/>
                <a:ea typeface="ＭＳ Ｐゴシック" charset="0"/>
              </a:defRPr>
            </a:lvl7pPr>
            <a:lvl8pPr marL="3429000" indent="-228600" fontAlgn="base">
              <a:spcBef>
                <a:spcPct val="0"/>
              </a:spcBef>
              <a:spcAft>
                <a:spcPct val="0"/>
              </a:spcAft>
              <a:defRPr>
                <a:solidFill>
                  <a:schemeClr val="tx1"/>
                </a:solidFill>
                <a:latin typeface="Times New Roman" charset="0"/>
                <a:ea typeface="ＭＳ Ｐゴシック" charset="0"/>
              </a:defRPr>
            </a:lvl8pPr>
            <a:lvl9pPr marL="3886200" indent="-228600" fontAlgn="base">
              <a:spcBef>
                <a:spcPct val="0"/>
              </a:spcBef>
              <a:spcAft>
                <a:spcPct val="0"/>
              </a:spcAft>
              <a:defRPr>
                <a:solidFill>
                  <a:schemeClr val="tx1"/>
                </a:solidFill>
                <a:latin typeface="Times New Roman" charset="0"/>
                <a:ea typeface="ＭＳ Ｐゴシック" charset="0"/>
              </a:defRPr>
            </a:lvl9pPr>
          </a:lstStyle>
          <a:p>
            <a:pPr>
              <a:defRPr/>
            </a:pPr>
            <a:endParaRPr lang="en-US">
              <a:latin typeface="Arial" charset="0"/>
            </a:endParaRPr>
          </a:p>
        </p:txBody>
      </p:sp>
      <p:sp>
        <p:nvSpPr>
          <p:cNvPr id="7" name="Rectangle 6">
            <a:extLst>
              <a:ext uri="{FF2B5EF4-FFF2-40B4-BE49-F238E27FC236}">
                <a16:creationId xmlns:a16="http://schemas.microsoft.com/office/drawing/2014/main" id="{A0119550-A334-5F4C-A110-BC18680A3BC7}"/>
              </a:ext>
            </a:extLst>
          </p:cNvPr>
          <p:cNvSpPr/>
          <p:nvPr userDrawn="1"/>
        </p:nvSpPr>
        <p:spPr>
          <a:xfrm>
            <a:off x="0" y="0"/>
            <a:ext cx="9144000" cy="120650"/>
          </a:xfrm>
          <a:prstGeom prst="rect">
            <a:avLst/>
          </a:prstGeom>
          <a:solidFill>
            <a:srgbClr val="B1810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8" name="TextBox 3">
            <a:extLst>
              <a:ext uri="{FF2B5EF4-FFF2-40B4-BE49-F238E27FC236}">
                <a16:creationId xmlns:a16="http://schemas.microsoft.com/office/drawing/2014/main" id="{56067562-2178-EF41-84B4-B704F8EFAF81}"/>
              </a:ext>
            </a:extLst>
          </p:cNvPr>
          <p:cNvSpPr txBox="1">
            <a:spLocks noChangeArrowheads="1"/>
          </p:cNvSpPr>
          <p:nvPr userDrawn="1"/>
        </p:nvSpPr>
        <p:spPr bwMode="auto">
          <a:xfrm>
            <a:off x="885825" y="6519863"/>
            <a:ext cx="1857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imes New Roman" charset="0"/>
                <a:ea typeface="ＭＳ Ｐゴシック" charset="0"/>
                <a:cs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fontAlgn="base">
              <a:spcBef>
                <a:spcPct val="0"/>
              </a:spcBef>
              <a:spcAft>
                <a:spcPct val="0"/>
              </a:spcAft>
              <a:defRPr>
                <a:solidFill>
                  <a:schemeClr val="tx1"/>
                </a:solidFill>
                <a:latin typeface="Times New Roman" charset="0"/>
                <a:ea typeface="ＭＳ Ｐゴシック" charset="0"/>
              </a:defRPr>
            </a:lvl6pPr>
            <a:lvl7pPr marL="2971800" indent="-228600" fontAlgn="base">
              <a:spcBef>
                <a:spcPct val="0"/>
              </a:spcBef>
              <a:spcAft>
                <a:spcPct val="0"/>
              </a:spcAft>
              <a:defRPr>
                <a:solidFill>
                  <a:schemeClr val="tx1"/>
                </a:solidFill>
                <a:latin typeface="Times New Roman" charset="0"/>
                <a:ea typeface="ＭＳ Ｐゴシック" charset="0"/>
              </a:defRPr>
            </a:lvl7pPr>
            <a:lvl8pPr marL="3429000" indent="-228600" fontAlgn="base">
              <a:spcBef>
                <a:spcPct val="0"/>
              </a:spcBef>
              <a:spcAft>
                <a:spcPct val="0"/>
              </a:spcAft>
              <a:defRPr>
                <a:solidFill>
                  <a:schemeClr val="tx1"/>
                </a:solidFill>
                <a:latin typeface="Times New Roman" charset="0"/>
                <a:ea typeface="ＭＳ Ｐゴシック" charset="0"/>
              </a:defRPr>
            </a:lvl8pPr>
            <a:lvl9pPr marL="3886200" indent="-228600" fontAlgn="base">
              <a:spcBef>
                <a:spcPct val="0"/>
              </a:spcBef>
              <a:spcAft>
                <a:spcPct val="0"/>
              </a:spcAft>
              <a:defRPr>
                <a:solidFill>
                  <a:schemeClr val="tx1"/>
                </a:solidFill>
                <a:latin typeface="Times New Roman" charset="0"/>
                <a:ea typeface="ＭＳ Ｐゴシック" charset="0"/>
              </a:defRPr>
            </a:lvl9pPr>
          </a:lstStyle>
          <a:p>
            <a:pPr>
              <a:defRPr/>
            </a:pPr>
            <a:endParaRPr lang="en-US">
              <a:latin typeface="Arial" charset="0"/>
            </a:endParaRPr>
          </a:p>
        </p:txBody>
      </p:sp>
      <p:sp>
        <p:nvSpPr>
          <p:cNvPr id="3079" name="TextBox 7">
            <a:extLst>
              <a:ext uri="{FF2B5EF4-FFF2-40B4-BE49-F238E27FC236}">
                <a16:creationId xmlns:a16="http://schemas.microsoft.com/office/drawing/2014/main" id="{3959C5DF-6610-5D44-966E-C8642AD07E43}"/>
              </a:ext>
            </a:extLst>
          </p:cNvPr>
          <p:cNvSpPr txBox="1">
            <a:spLocks noChangeArrowheads="1"/>
          </p:cNvSpPr>
          <p:nvPr userDrawn="1"/>
        </p:nvSpPr>
        <p:spPr bwMode="auto">
          <a:xfrm>
            <a:off x="366713" y="6256338"/>
            <a:ext cx="6688137"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1427163" algn="l"/>
                <a:tab pos="2917825" algn="l"/>
                <a:tab pos="3771900" algn="l"/>
                <a:tab pos="3998913" algn="l"/>
              </a:tabLst>
              <a:defRPr>
                <a:solidFill>
                  <a:schemeClr val="tx1"/>
                </a:solidFill>
                <a:latin typeface="Times New Roman" charset="0"/>
                <a:ea typeface="ＭＳ Ｐゴシック" charset="0"/>
                <a:cs typeface="ＭＳ Ｐゴシック" charset="0"/>
              </a:defRPr>
            </a:lvl1pPr>
            <a:lvl2pPr marL="742950" indent="-285750">
              <a:tabLst>
                <a:tab pos="1427163" algn="l"/>
                <a:tab pos="2917825" algn="l"/>
                <a:tab pos="3771900" algn="l"/>
                <a:tab pos="3998913" algn="l"/>
              </a:tabLst>
              <a:defRPr>
                <a:solidFill>
                  <a:schemeClr val="tx1"/>
                </a:solidFill>
                <a:latin typeface="Times New Roman" charset="0"/>
                <a:ea typeface="ＭＳ Ｐゴシック" charset="0"/>
              </a:defRPr>
            </a:lvl2pPr>
            <a:lvl3pPr marL="1143000" indent="-228600">
              <a:tabLst>
                <a:tab pos="1427163" algn="l"/>
                <a:tab pos="2917825" algn="l"/>
                <a:tab pos="3771900" algn="l"/>
                <a:tab pos="3998913" algn="l"/>
              </a:tabLst>
              <a:defRPr>
                <a:solidFill>
                  <a:schemeClr val="tx1"/>
                </a:solidFill>
                <a:latin typeface="Times New Roman" charset="0"/>
                <a:ea typeface="ＭＳ Ｐゴシック" charset="0"/>
              </a:defRPr>
            </a:lvl3pPr>
            <a:lvl4pPr marL="1600200" indent="-228600">
              <a:tabLst>
                <a:tab pos="1427163" algn="l"/>
                <a:tab pos="2917825" algn="l"/>
                <a:tab pos="3771900" algn="l"/>
                <a:tab pos="3998913" algn="l"/>
              </a:tabLst>
              <a:defRPr>
                <a:solidFill>
                  <a:schemeClr val="tx1"/>
                </a:solidFill>
                <a:latin typeface="Times New Roman" charset="0"/>
                <a:ea typeface="ＭＳ Ｐゴシック" charset="0"/>
              </a:defRPr>
            </a:lvl4pPr>
            <a:lvl5pPr marL="2057400" indent="-228600">
              <a:tabLst>
                <a:tab pos="1427163" algn="l"/>
                <a:tab pos="2917825" algn="l"/>
                <a:tab pos="3771900" algn="l"/>
                <a:tab pos="3998913" algn="l"/>
              </a:tabLst>
              <a:defRPr>
                <a:solidFill>
                  <a:schemeClr val="tx1"/>
                </a:solidFill>
                <a:latin typeface="Times New Roman" charset="0"/>
                <a:ea typeface="ＭＳ Ｐゴシック" charset="0"/>
              </a:defRPr>
            </a:lvl5pPr>
            <a:lvl6pPr marL="2514600" indent="-228600" fontAlgn="base">
              <a:spcBef>
                <a:spcPct val="0"/>
              </a:spcBef>
              <a:spcAft>
                <a:spcPct val="0"/>
              </a:spcAft>
              <a:tabLst>
                <a:tab pos="1427163" algn="l"/>
                <a:tab pos="2917825" algn="l"/>
                <a:tab pos="3771900" algn="l"/>
                <a:tab pos="3998913" algn="l"/>
              </a:tabLst>
              <a:defRPr>
                <a:solidFill>
                  <a:schemeClr val="tx1"/>
                </a:solidFill>
                <a:latin typeface="Times New Roman" charset="0"/>
                <a:ea typeface="ＭＳ Ｐゴシック" charset="0"/>
              </a:defRPr>
            </a:lvl6pPr>
            <a:lvl7pPr marL="2971800" indent="-228600" fontAlgn="base">
              <a:spcBef>
                <a:spcPct val="0"/>
              </a:spcBef>
              <a:spcAft>
                <a:spcPct val="0"/>
              </a:spcAft>
              <a:tabLst>
                <a:tab pos="1427163" algn="l"/>
                <a:tab pos="2917825" algn="l"/>
                <a:tab pos="3771900" algn="l"/>
                <a:tab pos="3998913" algn="l"/>
              </a:tabLst>
              <a:defRPr>
                <a:solidFill>
                  <a:schemeClr val="tx1"/>
                </a:solidFill>
                <a:latin typeface="Times New Roman" charset="0"/>
                <a:ea typeface="ＭＳ Ｐゴシック" charset="0"/>
              </a:defRPr>
            </a:lvl7pPr>
            <a:lvl8pPr marL="3429000" indent="-228600" fontAlgn="base">
              <a:spcBef>
                <a:spcPct val="0"/>
              </a:spcBef>
              <a:spcAft>
                <a:spcPct val="0"/>
              </a:spcAft>
              <a:tabLst>
                <a:tab pos="1427163" algn="l"/>
                <a:tab pos="2917825" algn="l"/>
                <a:tab pos="3771900" algn="l"/>
                <a:tab pos="3998913" algn="l"/>
              </a:tabLst>
              <a:defRPr>
                <a:solidFill>
                  <a:schemeClr val="tx1"/>
                </a:solidFill>
                <a:latin typeface="Times New Roman" charset="0"/>
                <a:ea typeface="ＭＳ Ｐゴシック" charset="0"/>
              </a:defRPr>
            </a:lvl8pPr>
            <a:lvl9pPr marL="3886200" indent="-228600" fontAlgn="base">
              <a:spcBef>
                <a:spcPct val="0"/>
              </a:spcBef>
              <a:spcAft>
                <a:spcPct val="0"/>
              </a:spcAft>
              <a:tabLst>
                <a:tab pos="1427163" algn="l"/>
                <a:tab pos="2917825" algn="l"/>
                <a:tab pos="3771900" algn="l"/>
                <a:tab pos="3998913" algn="l"/>
              </a:tabLst>
              <a:defRPr>
                <a:solidFill>
                  <a:schemeClr val="tx1"/>
                </a:solidFill>
                <a:latin typeface="Times New Roman" charset="0"/>
                <a:ea typeface="ＭＳ Ｐゴシック" charset="0"/>
              </a:defRPr>
            </a:lvl9pPr>
          </a:lstStyle>
          <a:p>
            <a:pPr>
              <a:defRPr/>
            </a:pPr>
            <a:r>
              <a:rPr lang="en-US" sz="1000">
                <a:solidFill>
                  <a:srgbClr val="7F7F7F"/>
                </a:solidFill>
                <a:latin typeface="Arial" charset="0"/>
              </a:rPr>
              <a:t>polytechnic.purdue.edu		/ TechPurdue		#PurduePolytechnic</a:t>
            </a:r>
          </a:p>
        </p:txBody>
      </p:sp>
      <p:grpSp>
        <p:nvGrpSpPr>
          <p:cNvPr id="11272" name="Group 8">
            <a:extLst>
              <a:ext uri="{FF2B5EF4-FFF2-40B4-BE49-F238E27FC236}">
                <a16:creationId xmlns:a16="http://schemas.microsoft.com/office/drawing/2014/main" id="{8C1D6B79-7545-5944-8AC8-89FDC643FE5C}"/>
              </a:ext>
            </a:extLst>
          </p:cNvPr>
          <p:cNvGrpSpPr>
            <a:grpSpLocks/>
          </p:cNvGrpSpPr>
          <p:nvPr userDrawn="1"/>
        </p:nvGrpSpPr>
        <p:grpSpPr bwMode="auto">
          <a:xfrm>
            <a:off x="2152650" y="6256338"/>
            <a:ext cx="1150938" cy="250825"/>
            <a:chOff x="2152259" y="6255981"/>
            <a:chExt cx="1150965" cy="251730"/>
          </a:xfrm>
        </p:grpSpPr>
        <p:pic>
          <p:nvPicPr>
            <p:cNvPr id="11274" name="Picture 2">
              <a:extLst>
                <a:ext uri="{FF2B5EF4-FFF2-40B4-BE49-F238E27FC236}">
                  <a16:creationId xmlns:a16="http://schemas.microsoft.com/office/drawing/2014/main" id="{3BFA2789-C8B2-C242-B462-1AFC5E243F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259" y="6255981"/>
              <a:ext cx="251730" cy="251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5" name="Picture 3">
              <a:extLst>
                <a:ext uri="{FF2B5EF4-FFF2-40B4-BE49-F238E27FC236}">
                  <a16:creationId xmlns:a16="http://schemas.microsoft.com/office/drawing/2014/main" id="{16A244C6-E46A-1A4E-8AA8-0D94192F15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2876" y="6255981"/>
              <a:ext cx="251730" cy="251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6" name="Picture 4">
              <a:extLst>
                <a:ext uri="{FF2B5EF4-FFF2-40B4-BE49-F238E27FC236}">
                  <a16:creationId xmlns:a16="http://schemas.microsoft.com/office/drawing/2014/main" id="{34462335-DED1-064D-B824-1C035F158F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53494" y="6255981"/>
              <a:ext cx="251730" cy="251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7" name="Picture 12">
              <a:extLst>
                <a:ext uri="{FF2B5EF4-FFF2-40B4-BE49-F238E27FC236}">
                  <a16:creationId xmlns:a16="http://schemas.microsoft.com/office/drawing/2014/main" id="{ACF828B9-64CA-6947-AF2C-4E0BE701CA2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51494" y="6255981"/>
              <a:ext cx="251730" cy="251730"/>
            </a:xfrm>
            <a:prstGeom prst="rect">
              <a:avLst/>
            </a:prstGeom>
            <a:noFill/>
            <a:ln>
              <a:noFill/>
            </a:ln>
            <a:extLst>
              <a:ext uri="{909E8E84-426E-40dd-AFC4-6F175D3DCCD1}">
                <a14:hiddenFill xmlns:a14="http://schemas.microsoft.com/office/drawing/2010/main" xmlns="">
                  <a:solidFill>
                    <a:srgbClr val="FFFFFF">
                      <a:alpha val="39999"/>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1273" name="Picture 13">
            <a:extLst>
              <a:ext uri="{FF2B5EF4-FFF2-40B4-BE49-F238E27FC236}">
                <a16:creationId xmlns:a16="http://schemas.microsoft.com/office/drawing/2014/main" id="{E2FF1ACA-1574-5C44-A6CE-7141E44AA04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135813" y="5695950"/>
            <a:ext cx="1557337"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104" r:id="rId5"/>
  </p:sldLayoutIdLst>
  <p:transition>
    <p:fade/>
  </p:transition>
  <p:txStyles>
    <p:titleStyle>
      <a:lvl1pPr algn="l" defTabSz="457200" rtl="0" eaLnBrk="0" fontAlgn="base" hangingPunct="0">
        <a:spcBef>
          <a:spcPct val="0"/>
        </a:spcBef>
        <a:spcAft>
          <a:spcPct val="0"/>
        </a:spcAft>
        <a:defRPr sz="4400" kern="1200">
          <a:ln>
            <a:solidFill>
              <a:schemeClr val="bg1">
                <a:alpha val="50000"/>
              </a:schemeClr>
            </a:solidFill>
          </a:ln>
          <a:solidFill>
            <a:srgbClr val="D19B23"/>
          </a:solidFill>
          <a:latin typeface="Impact"/>
          <a:ea typeface="ＭＳ Ｐゴシック" charset="0"/>
          <a:cs typeface="Impact"/>
        </a:defRPr>
      </a:lvl1pPr>
      <a:lvl2pPr algn="l" defTabSz="457200" rtl="0" eaLnBrk="0" fontAlgn="base" hangingPunct="0">
        <a:spcBef>
          <a:spcPct val="0"/>
        </a:spcBef>
        <a:spcAft>
          <a:spcPct val="0"/>
        </a:spcAft>
        <a:defRPr sz="4400">
          <a:solidFill>
            <a:srgbClr val="D19B23"/>
          </a:solidFill>
          <a:latin typeface="Impact" charset="0"/>
          <a:ea typeface="ＭＳ Ｐゴシック" charset="0"/>
        </a:defRPr>
      </a:lvl2pPr>
      <a:lvl3pPr algn="l" defTabSz="457200" rtl="0" eaLnBrk="0" fontAlgn="base" hangingPunct="0">
        <a:spcBef>
          <a:spcPct val="0"/>
        </a:spcBef>
        <a:spcAft>
          <a:spcPct val="0"/>
        </a:spcAft>
        <a:defRPr sz="4400">
          <a:solidFill>
            <a:srgbClr val="D19B23"/>
          </a:solidFill>
          <a:latin typeface="Impact" charset="0"/>
          <a:ea typeface="ＭＳ Ｐゴシック" charset="0"/>
        </a:defRPr>
      </a:lvl3pPr>
      <a:lvl4pPr algn="l" defTabSz="457200" rtl="0" eaLnBrk="0" fontAlgn="base" hangingPunct="0">
        <a:spcBef>
          <a:spcPct val="0"/>
        </a:spcBef>
        <a:spcAft>
          <a:spcPct val="0"/>
        </a:spcAft>
        <a:defRPr sz="4400">
          <a:solidFill>
            <a:srgbClr val="D19B23"/>
          </a:solidFill>
          <a:latin typeface="Impact" charset="0"/>
          <a:ea typeface="ＭＳ Ｐゴシック" charset="0"/>
        </a:defRPr>
      </a:lvl4pPr>
      <a:lvl5pPr algn="l" defTabSz="457200" rtl="0" eaLnBrk="0" fontAlgn="base" hangingPunct="0">
        <a:spcBef>
          <a:spcPct val="0"/>
        </a:spcBef>
        <a:spcAft>
          <a:spcPct val="0"/>
        </a:spcAft>
        <a:defRPr sz="4400">
          <a:solidFill>
            <a:srgbClr val="D19B23"/>
          </a:solidFill>
          <a:latin typeface="Impact" charset="0"/>
          <a:ea typeface="ＭＳ Ｐゴシック" charset="0"/>
        </a:defRPr>
      </a:lvl5pPr>
      <a:lvl6pPr marL="457200" algn="l" defTabSz="457200" rtl="0" fontAlgn="base">
        <a:spcBef>
          <a:spcPct val="0"/>
        </a:spcBef>
        <a:spcAft>
          <a:spcPct val="0"/>
        </a:spcAft>
        <a:defRPr sz="4400">
          <a:solidFill>
            <a:srgbClr val="D19B23"/>
          </a:solidFill>
          <a:latin typeface="Impact" charset="0"/>
          <a:ea typeface="ＭＳ Ｐゴシック" charset="0"/>
        </a:defRPr>
      </a:lvl6pPr>
      <a:lvl7pPr marL="914400" algn="l" defTabSz="457200" rtl="0" fontAlgn="base">
        <a:spcBef>
          <a:spcPct val="0"/>
        </a:spcBef>
        <a:spcAft>
          <a:spcPct val="0"/>
        </a:spcAft>
        <a:defRPr sz="4400">
          <a:solidFill>
            <a:srgbClr val="D19B23"/>
          </a:solidFill>
          <a:latin typeface="Impact" charset="0"/>
          <a:ea typeface="ＭＳ Ｐゴシック" charset="0"/>
        </a:defRPr>
      </a:lvl7pPr>
      <a:lvl8pPr marL="1371600" algn="l" defTabSz="457200" rtl="0" fontAlgn="base">
        <a:spcBef>
          <a:spcPct val="0"/>
        </a:spcBef>
        <a:spcAft>
          <a:spcPct val="0"/>
        </a:spcAft>
        <a:defRPr sz="4400">
          <a:solidFill>
            <a:srgbClr val="D19B23"/>
          </a:solidFill>
          <a:latin typeface="Impact" charset="0"/>
          <a:ea typeface="ＭＳ Ｐゴシック" charset="0"/>
        </a:defRPr>
      </a:lvl8pPr>
      <a:lvl9pPr marL="1828800" algn="l" defTabSz="457200" rtl="0" fontAlgn="base">
        <a:spcBef>
          <a:spcPct val="0"/>
        </a:spcBef>
        <a:spcAft>
          <a:spcPct val="0"/>
        </a:spcAft>
        <a:defRPr sz="4400">
          <a:solidFill>
            <a:srgbClr val="D19B23"/>
          </a:solidFill>
          <a:latin typeface="Impact" charset="0"/>
          <a:ea typeface="ＭＳ Ｐゴシック" charset="0"/>
        </a:defRPr>
      </a:lvl9pPr>
    </p:titleStyle>
    <p:bodyStyle>
      <a:lvl1pPr marL="342900" indent="-342900" algn="l" defTabSz="457200" rtl="0" eaLnBrk="0" fontAlgn="base" hangingPunct="0">
        <a:spcBef>
          <a:spcPct val="20000"/>
        </a:spcBef>
        <a:spcAft>
          <a:spcPct val="0"/>
        </a:spcAft>
        <a:defRPr sz="16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Lucida Grande" panose="020B0600040502020204" pitchFamily="34" charset="0"/>
        <a:buChar char="–"/>
        <a:defRPr sz="16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66660F-A192-D34F-8AE7-743A094B7881}"/>
              </a:ext>
            </a:extLst>
          </p:cNvPr>
          <p:cNvSpPr/>
          <p:nvPr userDrawn="1"/>
        </p:nvSpPr>
        <p:spPr>
          <a:xfrm>
            <a:off x="0" y="127000"/>
            <a:ext cx="9144000" cy="7445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15" name="Text Placeholder 2">
            <a:extLst>
              <a:ext uri="{FF2B5EF4-FFF2-40B4-BE49-F238E27FC236}">
                <a16:creationId xmlns:a16="http://schemas.microsoft.com/office/drawing/2014/main" id="{319DB320-F789-9840-AF00-B2C46385F10A}"/>
              </a:ext>
            </a:extLst>
          </p:cNvPr>
          <p:cNvSpPr>
            <a:spLocks noGrp="1"/>
          </p:cNvSpPr>
          <p:nvPr>
            <p:ph type="body" idx="1"/>
          </p:nvPr>
        </p:nvSpPr>
        <p:spPr bwMode="auto">
          <a:xfrm>
            <a:off x="366713" y="1620838"/>
            <a:ext cx="8326437" cy="450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100" name="TextBox 15">
            <a:extLst>
              <a:ext uri="{FF2B5EF4-FFF2-40B4-BE49-F238E27FC236}">
                <a16:creationId xmlns:a16="http://schemas.microsoft.com/office/drawing/2014/main" id="{3DC38BB6-36A7-DE42-9503-71F65EC1301C}"/>
              </a:ext>
            </a:extLst>
          </p:cNvPr>
          <p:cNvSpPr txBox="1">
            <a:spLocks noChangeArrowheads="1"/>
          </p:cNvSpPr>
          <p:nvPr userDrawn="1"/>
        </p:nvSpPr>
        <p:spPr bwMode="auto">
          <a:xfrm>
            <a:off x="366713" y="1535113"/>
            <a:ext cx="83264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charset="0"/>
                <a:ea typeface="ＭＳ Ｐゴシック" charset="0"/>
                <a:cs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fontAlgn="base">
              <a:spcBef>
                <a:spcPct val="0"/>
              </a:spcBef>
              <a:spcAft>
                <a:spcPct val="0"/>
              </a:spcAft>
              <a:defRPr>
                <a:solidFill>
                  <a:schemeClr val="tx1"/>
                </a:solidFill>
                <a:latin typeface="Times New Roman" charset="0"/>
                <a:ea typeface="ＭＳ Ｐゴシック" charset="0"/>
              </a:defRPr>
            </a:lvl6pPr>
            <a:lvl7pPr marL="2971800" indent="-228600" fontAlgn="base">
              <a:spcBef>
                <a:spcPct val="0"/>
              </a:spcBef>
              <a:spcAft>
                <a:spcPct val="0"/>
              </a:spcAft>
              <a:defRPr>
                <a:solidFill>
                  <a:schemeClr val="tx1"/>
                </a:solidFill>
                <a:latin typeface="Times New Roman" charset="0"/>
                <a:ea typeface="ＭＳ Ｐゴシック" charset="0"/>
              </a:defRPr>
            </a:lvl7pPr>
            <a:lvl8pPr marL="3429000" indent="-228600" fontAlgn="base">
              <a:spcBef>
                <a:spcPct val="0"/>
              </a:spcBef>
              <a:spcAft>
                <a:spcPct val="0"/>
              </a:spcAft>
              <a:defRPr>
                <a:solidFill>
                  <a:schemeClr val="tx1"/>
                </a:solidFill>
                <a:latin typeface="Times New Roman" charset="0"/>
                <a:ea typeface="ＭＳ Ｐゴシック" charset="0"/>
              </a:defRPr>
            </a:lvl8pPr>
            <a:lvl9pPr marL="3886200" indent="-228600" fontAlgn="base">
              <a:spcBef>
                <a:spcPct val="0"/>
              </a:spcBef>
              <a:spcAft>
                <a:spcPct val="0"/>
              </a:spcAft>
              <a:defRPr>
                <a:solidFill>
                  <a:schemeClr val="tx1"/>
                </a:solidFill>
                <a:latin typeface="Times New Roman" charset="0"/>
                <a:ea typeface="ＭＳ Ｐゴシック" charset="0"/>
              </a:defRPr>
            </a:lvl9pPr>
          </a:lstStyle>
          <a:p>
            <a:pPr>
              <a:defRPr/>
            </a:pPr>
            <a:endParaRPr lang="en-US">
              <a:latin typeface="Calibri" charset="0"/>
            </a:endParaRPr>
          </a:p>
        </p:txBody>
      </p:sp>
      <p:sp>
        <p:nvSpPr>
          <p:cNvPr id="7" name="Rectangle 6">
            <a:extLst>
              <a:ext uri="{FF2B5EF4-FFF2-40B4-BE49-F238E27FC236}">
                <a16:creationId xmlns:a16="http://schemas.microsoft.com/office/drawing/2014/main" id="{C36C361E-7F03-A049-805F-71D0B48E8028}"/>
              </a:ext>
            </a:extLst>
          </p:cNvPr>
          <p:cNvSpPr/>
          <p:nvPr userDrawn="1"/>
        </p:nvSpPr>
        <p:spPr>
          <a:xfrm>
            <a:off x="0" y="0"/>
            <a:ext cx="9144000" cy="120650"/>
          </a:xfrm>
          <a:prstGeom prst="rect">
            <a:avLst/>
          </a:prstGeom>
          <a:solidFill>
            <a:srgbClr val="B1810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2" name="TextBox 3">
            <a:extLst>
              <a:ext uri="{FF2B5EF4-FFF2-40B4-BE49-F238E27FC236}">
                <a16:creationId xmlns:a16="http://schemas.microsoft.com/office/drawing/2014/main" id="{67AD4480-CE28-5940-9DF1-C5069D83D974}"/>
              </a:ext>
            </a:extLst>
          </p:cNvPr>
          <p:cNvSpPr txBox="1">
            <a:spLocks noChangeArrowheads="1"/>
          </p:cNvSpPr>
          <p:nvPr userDrawn="1"/>
        </p:nvSpPr>
        <p:spPr bwMode="auto">
          <a:xfrm>
            <a:off x="885825" y="6519863"/>
            <a:ext cx="1857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imes New Roman" charset="0"/>
                <a:ea typeface="ＭＳ Ｐゴシック" charset="0"/>
                <a:cs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fontAlgn="base">
              <a:spcBef>
                <a:spcPct val="0"/>
              </a:spcBef>
              <a:spcAft>
                <a:spcPct val="0"/>
              </a:spcAft>
              <a:defRPr>
                <a:solidFill>
                  <a:schemeClr val="tx1"/>
                </a:solidFill>
                <a:latin typeface="Times New Roman" charset="0"/>
                <a:ea typeface="ＭＳ Ｐゴシック" charset="0"/>
              </a:defRPr>
            </a:lvl6pPr>
            <a:lvl7pPr marL="2971800" indent="-228600" fontAlgn="base">
              <a:spcBef>
                <a:spcPct val="0"/>
              </a:spcBef>
              <a:spcAft>
                <a:spcPct val="0"/>
              </a:spcAft>
              <a:defRPr>
                <a:solidFill>
                  <a:schemeClr val="tx1"/>
                </a:solidFill>
                <a:latin typeface="Times New Roman" charset="0"/>
                <a:ea typeface="ＭＳ Ｐゴシック" charset="0"/>
              </a:defRPr>
            </a:lvl7pPr>
            <a:lvl8pPr marL="3429000" indent="-228600" fontAlgn="base">
              <a:spcBef>
                <a:spcPct val="0"/>
              </a:spcBef>
              <a:spcAft>
                <a:spcPct val="0"/>
              </a:spcAft>
              <a:defRPr>
                <a:solidFill>
                  <a:schemeClr val="tx1"/>
                </a:solidFill>
                <a:latin typeface="Times New Roman" charset="0"/>
                <a:ea typeface="ＭＳ Ｐゴシック" charset="0"/>
              </a:defRPr>
            </a:lvl8pPr>
            <a:lvl9pPr marL="3886200" indent="-228600" fontAlgn="base">
              <a:spcBef>
                <a:spcPct val="0"/>
              </a:spcBef>
              <a:spcAft>
                <a:spcPct val="0"/>
              </a:spcAft>
              <a:defRPr>
                <a:solidFill>
                  <a:schemeClr val="tx1"/>
                </a:solidFill>
                <a:latin typeface="Times New Roman" charset="0"/>
                <a:ea typeface="ＭＳ Ｐゴシック" charset="0"/>
              </a:defRPr>
            </a:lvl9pPr>
          </a:lstStyle>
          <a:p>
            <a:pPr>
              <a:defRPr/>
            </a:pPr>
            <a:endParaRPr lang="en-US">
              <a:latin typeface="Calibri" charset="0"/>
            </a:endParaRPr>
          </a:p>
        </p:txBody>
      </p:sp>
      <p:sp>
        <p:nvSpPr>
          <p:cNvPr id="4103" name="TextBox 7">
            <a:extLst>
              <a:ext uri="{FF2B5EF4-FFF2-40B4-BE49-F238E27FC236}">
                <a16:creationId xmlns:a16="http://schemas.microsoft.com/office/drawing/2014/main" id="{AA1A486B-64B1-9348-A719-E76B096EDBCA}"/>
              </a:ext>
            </a:extLst>
          </p:cNvPr>
          <p:cNvSpPr txBox="1">
            <a:spLocks noChangeArrowheads="1"/>
          </p:cNvSpPr>
          <p:nvPr userDrawn="1"/>
        </p:nvSpPr>
        <p:spPr bwMode="auto">
          <a:xfrm>
            <a:off x="366713" y="6256338"/>
            <a:ext cx="6688137"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1427163" algn="l"/>
                <a:tab pos="2917825" algn="l"/>
                <a:tab pos="3771900" algn="l"/>
                <a:tab pos="3998913" algn="l"/>
              </a:tabLst>
              <a:defRPr>
                <a:solidFill>
                  <a:schemeClr val="tx1"/>
                </a:solidFill>
                <a:latin typeface="Times New Roman" charset="0"/>
                <a:ea typeface="ＭＳ Ｐゴシック" charset="0"/>
                <a:cs typeface="ＭＳ Ｐゴシック" charset="0"/>
              </a:defRPr>
            </a:lvl1pPr>
            <a:lvl2pPr marL="742950" indent="-285750">
              <a:tabLst>
                <a:tab pos="1427163" algn="l"/>
                <a:tab pos="2917825" algn="l"/>
                <a:tab pos="3771900" algn="l"/>
                <a:tab pos="3998913" algn="l"/>
              </a:tabLst>
              <a:defRPr>
                <a:solidFill>
                  <a:schemeClr val="tx1"/>
                </a:solidFill>
                <a:latin typeface="Times New Roman" charset="0"/>
                <a:ea typeface="ＭＳ Ｐゴシック" charset="0"/>
              </a:defRPr>
            </a:lvl2pPr>
            <a:lvl3pPr marL="1143000" indent="-228600">
              <a:tabLst>
                <a:tab pos="1427163" algn="l"/>
                <a:tab pos="2917825" algn="l"/>
                <a:tab pos="3771900" algn="l"/>
                <a:tab pos="3998913" algn="l"/>
              </a:tabLst>
              <a:defRPr>
                <a:solidFill>
                  <a:schemeClr val="tx1"/>
                </a:solidFill>
                <a:latin typeface="Times New Roman" charset="0"/>
                <a:ea typeface="ＭＳ Ｐゴシック" charset="0"/>
              </a:defRPr>
            </a:lvl3pPr>
            <a:lvl4pPr marL="1600200" indent="-228600">
              <a:tabLst>
                <a:tab pos="1427163" algn="l"/>
                <a:tab pos="2917825" algn="l"/>
                <a:tab pos="3771900" algn="l"/>
                <a:tab pos="3998913" algn="l"/>
              </a:tabLst>
              <a:defRPr>
                <a:solidFill>
                  <a:schemeClr val="tx1"/>
                </a:solidFill>
                <a:latin typeface="Times New Roman" charset="0"/>
                <a:ea typeface="ＭＳ Ｐゴシック" charset="0"/>
              </a:defRPr>
            </a:lvl4pPr>
            <a:lvl5pPr marL="2057400" indent="-228600">
              <a:tabLst>
                <a:tab pos="1427163" algn="l"/>
                <a:tab pos="2917825" algn="l"/>
                <a:tab pos="3771900" algn="l"/>
                <a:tab pos="3998913" algn="l"/>
              </a:tabLst>
              <a:defRPr>
                <a:solidFill>
                  <a:schemeClr val="tx1"/>
                </a:solidFill>
                <a:latin typeface="Times New Roman" charset="0"/>
                <a:ea typeface="ＭＳ Ｐゴシック" charset="0"/>
              </a:defRPr>
            </a:lvl5pPr>
            <a:lvl6pPr marL="2514600" indent="-228600" fontAlgn="base">
              <a:spcBef>
                <a:spcPct val="0"/>
              </a:spcBef>
              <a:spcAft>
                <a:spcPct val="0"/>
              </a:spcAft>
              <a:tabLst>
                <a:tab pos="1427163" algn="l"/>
                <a:tab pos="2917825" algn="l"/>
                <a:tab pos="3771900" algn="l"/>
                <a:tab pos="3998913" algn="l"/>
              </a:tabLst>
              <a:defRPr>
                <a:solidFill>
                  <a:schemeClr val="tx1"/>
                </a:solidFill>
                <a:latin typeface="Times New Roman" charset="0"/>
                <a:ea typeface="ＭＳ Ｐゴシック" charset="0"/>
              </a:defRPr>
            </a:lvl6pPr>
            <a:lvl7pPr marL="2971800" indent="-228600" fontAlgn="base">
              <a:spcBef>
                <a:spcPct val="0"/>
              </a:spcBef>
              <a:spcAft>
                <a:spcPct val="0"/>
              </a:spcAft>
              <a:tabLst>
                <a:tab pos="1427163" algn="l"/>
                <a:tab pos="2917825" algn="l"/>
                <a:tab pos="3771900" algn="l"/>
                <a:tab pos="3998913" algn="l"/>
              </a:tabLst>
              <a:defRPr>
                <a:solidFill>
                  <a:schemeClr val="tx1"/>
                </a:solidFill>
                <a:latin typeface="Times New Roman" charset="0"/>
                <a:ea typeface="ＭＳ Ｐゴシック" charset="0"/>
              </a:defRPr>
            </a:lvl7pPr>
            <a:lvl8pPr marL="3429000" indent="-228600" fontAlgn="base">
              <a:spcBef>
                <a:spcPct val="0"/>
              </a:spcBef>
              <a:spcAft>
                <a:spcPct val="0"/>
              </a:spcAft>
              <a:tabLst>
                <a:tab pos="1427163" algn="l"/>
                <a:tab pos="2917825" algn="l"/>
                <a:tab pos="3771900" algn="l"/>
                <a:tab pos="3998913" algn="l"/>
              </a:tabLst>
              <a:defRPr>
                <a:solidFill>
                  <a:schemeClr val="tx1"/>
                </a:solidFill>
                <a:latin typeface="Times New Roman" charset="0"/>
                <a:ea typeface="ＭＳ Ｐゴシック" charset="0"/>
              </a:defRPr>
            </a:lvl8pPr>
            <a:lvl9pPr marL="3886200" indent="-228600" fontAlgn="base">
              <a:spcBef>
                <a:spcPct val="0"/>
              </a:spcBef>
              <a:spcAft>
                <a:spcPct val="0"/>
              </a:spcAft>
              <a:tabLst>
                <a:tab pos="1427163" algn="l"/>
                <a:tab pos="2917825" algn="l"/>
                <a:tab pos="3771900" algn="l"/>
                <a:tab pos="3998913" algn="l"/>
              </a:tabLst>
              <a:defRPr>
                <a:solidFill>
                  <a:schemeClr val="tx1"/>
                </a:solidFill>
                <a:latin typeface="Times New Roman" charset="0"/>
                <a:ea typeface="ＭＳ Ｐゴシック" charset="0"/>
              </a:defRPr>
            </a:lvl9pPr>
          </a:lstStyle>
          <a:p>
            <a:pPr>
              <a:defRPr/>
            </a:pPr>
            <a:r>
              <a:rPr lang="en-US" sz="1000">
                <a:solidFill>
                  <a:srgbClr val="7F7F7F"/>
                </a:solidFill>
                <a:latin typeface="Arial" charset="0"/>
              </a:rPr>
              <a:t>polytechnic.purdue.edu		/ TechPurdue		#PurduePolytechnic</a:t>
            </a:r>
          </a:p>
        </p:txBody>
      </p:sp>
      <p:grpSp>
        <p:nvGrpSpPr>
          <p:cNvPr id="13320" name="Group 8">
            <a:extLst>
              <a:ext uri="{FF2B5EF4-FFF2-40B4-BE49-F238E27FC236}">
                <a16:creationId xmlns:a16="http://schemas.microsoft.com/office/drawing/2014/main" id="{DE182868-BF9E-4046-A596-C42FD2E61D4F}"/>
              </a:ext>
            </a:extLst>
          </p:cNvPr>
          <p:cNvGrpSpPr>
            <a:grpSpLocks/>
          </p:cNvGrpSpPr>
          <p:nvPr userDrawn="1"/>
        </p:nvGrpSpPr>
        <p:grpSpPr bwMode="auto">
          <a:xfrm>
            <a:off x="2152650" y="6256338"/>
            <a:ext cx="1150938" cy="250825"/>
            <a:chOff x="2152259" y="6255981"/>
            <a:chExt cx="1150965" cy="251730"/>
          </a:xfrm>
        </p:grpSpPr>
        <p:pic>
          <p:nvPicPr>
            <p:cNvPr id="13323" name="Picture 2">
              <a:extLst>
                <a:ext uri="{FF2B5EF4-FFF2-40B4-BE49-F238E27FC236}">
                  <a16:creationId xmlns:a16="http://schemas.microsoft.com/office/drawing/2014/main" id="{BE92AECC-5892-F44B-B89A-8389313983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259" y="6255981"/>
              <a:ext cx="251730" cy="251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24" name="Picture 3">
              <a:extLst>
                <a:ext uri="{FF2B5EF4-FFF2-40B4-BE49-F238E27FC236}">
                  <a16:creationId xmlns:a16="http://schemas.microsoft.com/office/drawing/2014/main" id="{123BCA24-5B5A-AB41-A861-B79E2ADC81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2876" y="6255981"/>
              <a:ext cx="251730" cy="251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25" name="Picture 4">
              <a:extLst>
                <a:ext uri="{FF2B5EF4-FFF2-40B4-BE49-F238E27FC236}">
                  <a16:creationId xmlns:a16="http://schemas.microsoft.com/office/drawing/2014/main" id="{A06BDE3B-6DE7-0444-9CAE-D4D0E878E1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3494" y="6255981"/>
              <a:ext cx="251730" cy="251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26" name="Picture 12">
              <a:extLst>
                <a:ext uri="{FF2B5EF4-FFF2-40B4-BE49-F238E27FC236}">
                  <a16:creationId xmlns:a16="http://schemas.microsoft.com/office/drawing/2014/main" id="{8B645419-91D4-AE49-B3AC-D7CEDC76577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51494" y="6255981"/>
              <a:ext cx="251730" cy="251730"/>
            </a:xfrm>
            <a:prstGeom prst="rect">
              <a:avLst/>
            </a:prstGeom>
            <a:noFill/>
            <a:ln>
              <a:noFill/>
            </a:ln>
            <a:extLst>
              <a:ext uri="{909E8E84-426E-40dd-AFC4-6F175D3DCCD1}">
                <a14:hiddenFill xmlns:a14="http://schemas.microsoft.com/office/drawing/2010/main" xmlns="">
                  <a:solidFill>
                    <a:srgbClr val="FFFFFF">
                      <a:alpha val="39999"/>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321" name="Picture 13">
            <a:extLst>
              <a:ext uri="{FF2B5EF4-FFF2-40B4-BE49-F238E27FC236}">
                <a16:creationId xmlns:a16="http://schemas.microsoft.com/office/drawing/2014/main" id="{53ABBC26-A624-B942-AFB9-87F8003A979A}"/>
              </a:ext>
            </a:extLst>
          </p:cNvPr>
          <p:cNvPicPr>
            <a:picLocks/>
          </p:cNvPicPr>
          <p:nvPr userDrawn="1"/>
        </p:nvPicPr>
        <p:blipFill>
          <a:blip r:embed="rId10">
            <a:extLst>
              <a:ext uri="{28A0092B-C50C-407E-A947-70E740481C1C}">
                <a14:useLocalDpi xmlns:a14="http://schemas.microsoft.com/office/drawing/2010/main" val="0"/>
              </a:ext>
            </a:extLst>
          </a:blip>
          <a:srcRect l="15547" t="26563" r="33359" b="59064"/>
          <a:stretch>
            <a:fillRect/>
          </a:stretch>
        </p:blipFill>
        <p:spPr bwMode="auto">
          <a:xfrm>
            <a:off x="0" y="138113"/>
            <a:ext cx="9144000" cy="741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3322" name="Picture 14">
            <a:extLst>
              <a:ext uri="{FF2B5EF4-FFF2-40B4-BE49-F238E27FC236}">
                <a16:creationId xmlns:a16="http://schemas.microsoft.com/office/drawing/2014/main" id="{916632E6-AD3F-274E-A288-70B3BC913D5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135813" y="5695950"/>
            <a:ext cx="1557337"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Lst>
  <p:transition>
    <p:fade/>
  </p:transition>
  <p:txStyles>
    <p:titleStyle>
      <a:lvl1pPr algn="l" defTabSz="457200" rtl="0" eaLnBrk="0" fontAlgn="base" hangingPunct="0">
        <a:spcBef>
          <a:spcPct val="0"/>
        </a:spcBef>
        <a:spcAft>
          <a:spcPct val="0"/>
        </a:spcAft>
        <a:defRPr sz="4400" kern="1200">
          <a:ln>
            <a:solidFill>
              <a:schemeClr val="bg1">
                <a:alpha val="50000"/>
              </a:schemeClr>
            </a:solidFill>
          </a:ln>
          <a:solidFill>
            <a:srgbClr val="D19B23"/>
          </a:solidFill>
          <a:latin typeface="Impact"/>
          <a:ea typeface="ＭＳ Ｐゴシック" charset="0"/>
          <a:cs typeface="Impact"/>
        </a:defRPr>
      </a:lvl1pPr>
      <a:lvl2pPr algn="l" defTabSz="457200" rtl="0" eaLnBrk="0" fontAlgn="base" hangingPunct="0">
        <a:spcBef>
          <a:spcPct val="0"/>
        </a:spcBef>
        <a:spcAft>
          <a:spcPct val="0"/>
        </a:spcAft>
        <a:defRPr sz="4400">
          <a:solidFill>
            <a:srgbClr val="D19B23"/>
          </a:solidFill>
          <a:latin typeface="Impact" charset="0"/>
          <a:ea typeface="ＭＳ Ｐゴシック" charset="0"/>
        </a:defRPr>
      </a:lvl2pPr>
      <a:lvl3pPr algn="l" defTabSz="457200" rtl="0" eaLnBrk="0" fontAlgn="base" hangingPunct="0">
        <a:spcBef>
          <a:spcPct val="0"/>
        </a:spcBef>
        <a:spcAft>
          <a:spcPct val="0"/>
        </a:spcAft>
        <a:defRPr sz="4400">
          <a:solidFill>
            <a:srgbClr val="D19B23"/>
          </a:solidFill>
          <a:latin typeface="Impact" charset="0"/>
          <a:ea typeface="ＭＳ Ｐゴシック" charset="0"/>
        </a:defRPr>
      </a:lvl3pPr>
      <a:lvl4pPr algn="l" defTabSz="457200" rtl="0" eaLnBrk="0" fontAlgn="base" hangingPunct="0">
        <a:spcBef>
          <a:spcPct val="0"/>
        </a:spcBef>
        <a:spcAft>
          <a:spcPct val="0"/>
        </a:spcAft>
        <a:defRPr sz="4400">
          <a:solidFill>
            <a:srgbClr val="D19B23"/>
          </a:solidFill>
          <a:latin typeface="Impact" charset="0"/>
          <a:ea typeface="ＭＳ Ｐゴシック" charset="0"/>
        </a:defRPr>
      </a:lvl4pPr>
      <a:lvl5pPr algn="l" defTabSz="457200" rtl="0" eaLnBrk="0" fontAlgn="base" hangingPunct="0">
        <a:spcBef>
          <a:spcPct val="0"/>
        </a:spcBef>
        <a:spcAft>
          <a:spcPct val="0"/>
        </a:spcAft>
        <a:defRPr sz="4400">
          <a:solidFill>
            <a:srgbClr val="D19B23"/>
          </a:solidFill>
          <a:latin typeface="Impact" charset="0"/>
          <a:ea typeface="ＭＳ Ｐゴシック" charset="0"/>
        </a:defRPr>
      </a:lvl5pPr>
      <a:lvl6pPr marL="457200" algn="l" defTabSz="457200" rtl="0" fontAlgn="base">
        <a:spcBef>
          <a:spcPct val="0"/>
        </a:spcBef>
        <a:spcAft>
          <a:spcPct val="0"/>
        </a:spcAft>
        <a:defRPr sz="4400">
          <a:solidFill>
            <a:srgbClr val="D19B23"/>
          </a:solidFill>
          <a:latin typeface="Impact" charset="0"/>
          <a:ea typeface="ＭＳ Ｐゴシック" charset="0"/>
        </a:defRPr>
      </a:lvl6pPr>
      <a:lvl7pPr marL="914400" algn="l" defTabSz="457200" rtl="0" fontAlgn="base">
        <a:spcBef>
          <a:spcPct val="0"/>
        </a:spcBef>
        <a:spcAft>
          <a:spcPct val="0"/>
        </a:spcAft>
        <a:defRPr sz="4400">
          <a:solidFill>
            <a:srgbClr val="D19B23"/>
          </a:solidFill>
          <a:latin typeface="Impact" charset="0"/>
          <a:ea typeface="ＭＳ Ｐゴシック" charset="0"/>
        </a:defRPr>
      </a:lvl7pPr>
      <a:lvl8pPr marL="1371600" algn="l" defTabSz="457200" rtl="0" fontAlgn="base">
        <a:spcBef>
          <a:spcPct val="0"/>
        </a:spcBef>
        <a:spcAft>
          <a:spcPct val="0"/>
        </a:spcAft>
        <a:defRPr sz="4400">
          <a:solidFill>
            <a:srgbClr val="D19B23"/>
          </a:solidFill>
          <a:latin typeface="Impact" charset="0"/>
          <a:ea typeface="ＭＳ Ｐゴシック" charset="0"/>
        </a:defRPr>
      </a:lvl8pPr>
      <a:lvl9pPr marL="1828800" algn="l" defTabSz="457200" rtl="0" fontAlgn="base">
        <a:spcBef>
          <a:spcPct val="0"/>
        </a:spcBef>
        <a:spcAft>
          <a:spcPct val="0"/>
        </a:spcAft>
        <a:defRPr sz="4400">
          <a:solidFill>
            <a:srgbClr val="D19B23"/>
          </a:solidFill>
          <a:latin typeface="Impact" charset="0"/>
          <a:ea typeface="ＭＳ Ｐゴシック" charset="0"/>
        </a:defRPr>
      </a:lvl9pPr>
    </p:titleStyle>
    <p:bodyStyle>
      <a:lvl1pPr marL="342900" indent="-342900" algn="l" defTabSz="457200" rtl="0" eaLnBrk="0" fontAlgn="base" hangingPunct="0">
        <a:spcBef>
          <a:spcPct val="20000"/>
        </a:spcBef>
        <a:spcAft>
          <a:spcPct val="0"/>
        </a:spcAft>
        <a:defRPr sz="16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Lucida Grande" panose="020B0600040502020204" pitchFamily="34" charset="0"/>
        <a:buChar char="–"/>
        <a:defRPr sz="16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31.jpe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920EAB60-C6FD-B54F-9315-2E675932C98E}"/>
              </a:ext>
            </a:extLst>
          </p:cNvPr>
          <p:cNvSpPr>
            <a:spLocks noGrp="1"/>
          </p:cNvSpPr>
          <p:nvPr>
            <p:ph type="title"/>
          </p:nvPr>
        </p:nvSpPr>
        <p:spPr bwMode="auto">
          <a:xfrm>
            <a:off x="1016000" y="1077913"/>
            <a:ext cx="8220075" cy="749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eaLnBrk="1" hangingPunct="1"/>
            <a:r>
              <a:rPr lang="en-US" sz="2800" dirty="0"/>
              <a:t>Purdue School of Aviation and Transportation Technology</a:t>
            </a:r>
            <a:br>
              <a:rPr lang="en-US" sz="9600" dirty="0"/>
            </a:br>
            <a:br>
              <a:rPr lang="en-US" altLang="x-none" sz="4400" dirty="0">
                <a:latin typeface="Impact" panose="020B0806030902050204" pitchFamily="34" charset="0"/>
                <a:ea typeface="ＭＳ Ｐゴシック" panose="020B0600070205080204" pitchFamily="34" charset="-128"/>
              </a:rPr>
            </a:br>
            <a:endParaRPr lang="en-US" altLang="x-none" sz="4400" dirty="0">
              <a:latin typeface="Impact" panose="020B0806030902050204" pitchFamily="34" charset="0"/>
              <a:ea typeface="ＭＳ Ｐゴシック" panose="020B0600070205080204" pitchFamily="34" charset="-128"/>
            </a:endParaRPr>
          </a:p>
        </p:txBody>
      </p:sp>
      <p:sp>
        <p:nvSpPr>
          <p:cNvPr id="15362" name="Subtitle 2">
            <a:extLst>
              <a:ext uri="{FF2B5EF4-FFF2-40B4-BE49-F238E27FC236}">
                <a16:creationId xmlns:a16="http://schemas.microsoft.com/office/drawing/2014/main" id="{3B6BA590-D35D-934A-86FE-E7DE6F12CC1F}"/>
              </a:ext>
            </a:extLst>
          </p:cNvPr>
          <p:cNvSpPr>
            <a:spLocks noGrp="1"/>
          </p:cNvSpPr>
          <p:nvPr>
            <p:ph type="subTitle" idx="1"/>
          </p:nvPr>
        </p:nvSpPr>
        <p:spPr>
          <a:xfrm>
            <a:off x="76200" y="2371725"/>
            <a:ext cx="8915400" cy="1506008"/>
          </a:xfrm>
        </p:spPr>
        <p:txBody>
          <a:bodyPr/>
          <a:lstStyle/>
          <a:p>
            <a:pPr lvl="0" algn="ctr"/>
            <a:r>
              <a:rPr lang="en-GB" sz="3200" dirty="0"/>
              <a:t>“ Building resilience in aviation: </a:t>
            </a:r>
          </a:p>
          <a:p>
            <a:pPr lvl="0" algn="ctr"/>
            <a:r>
              <a:rPr lang="en-GB" sz="3200" dirty="0"/>
              <a:t>The role of crisis management plan in a dynamic environment”</a:t>
            </a:r>
            <a:endParaRPr lang="en-US" sz="3200" dirty="0"/>
          </a:p>
          <a:p>
            <a:pPr algn="ctr" eaLnBrk="1" hangingPunct="1">
              <a:spcBef>
                <a:spcPct val="0"/>
              </a:spcBef>
            </a:pPr>
            <a:endParaRPr lang="en-US" altLang="x-none" sz="4600" dirty="0">
              <a:latin typeface="Impact" panose="020B0806030902050204" pitchFamily="34" charset="0"/>
              <a:ea typeface="ＭＳ Ｐゴシック" panose="020B0600070205080204" pitchFamily="34" charset="-128"/>
            </a:endParaRPr>
          </a:p>
        </p:txBody>
      </p:sp>
      <p:sp>
        <p:nvSpPr>
          <p:cNvPr id="6" name="Text Placeholder 5">
            <a:extLst>
              <a:ext uri="{FF2B5EF4-FFF2-40B4-BE49-F238E27FC236}">
                <a16:creationId xmlns:a16="http://schemas.microsoft.com/office/drawing/2014/main" id="{0615AFBE-E424-F94F-AAEC-3137D6D8AC0A}"/>
              </a:ext>
            </a:extLst>
          </p:cNvPr>
          <p:cNvSpPr>
            <a:spLocks noGrp="1"/>
          </p:cNvSpPr>
          <p:nvPr>
            <p:ph type="body" sz="quarter" idx="16"/>
          </p:nvPr>
        </p:nvSpPr>
        <p:spPr>
          <a:xfrm>
            <a:off x="1016000" y="4587875"/>
            <a:ext cx="7870825" cy="684213"/>
          </a:xfrm>
        </p:spPr>
        <p:txBody>
          <a:bodyPr rtlCol="0"/>
          <a:lstStyle/>
          <a:p>
            <a:pPr marL="0" indent="0" eaLnBrk="1" fontAlgn="auto" hangingPunct="1">
              <a:spcAft>
                <a:spcPts val="0"/>
              </a:spcAft>
              <a:defRPr/>
            </a:pPr>
            <a:r>
              <a:rPr lang="en-US" dirty="0"/>
              <a:t>Dr. </a:t>
            </a:r>
            <a:r>
              <a:rPr lang="en-US" dirty="0" err="1"/>
              <a:t>Dimitrios</a:t>
            </a:r>
            <a:r>
              <a:rPr lang="en-US" dirty="0"/>
              <a:t> </a:t>
            </a:r>
            <a:r>
              <a:rPr lang="en-US" dirty="0" err="1"/>
              <a:t>Ziakkas</a:t>
            </a:r>
            <a:endParaRPr lang="en-US" dirty="0"/>
          </a:p>
          <a:p>
            <a:pPr marL="0" indent="0" eaLnBrk="1" fontAlgn="auto" hangingPunct="1">
              <a:spcAft>
                <a:spcPts val="0"/>
              </a:spcAft>
              <a:defRPr/>
            </a:pPr>
            <a:r>
              <a:rPr lang="en-US" dirty="0"/>
              <a:t>Assistant Professor SATT</a:t>
            </a:r>
          </a:p>
        </p:txBody>
      </p:sp>
      <p:sp>
        <p:nvSpPr>
          <p:cNvPr id="15366" name="Text Placeholder 6">
            <a:extLst>
              <a:ext uri="{FF2B5EF4-FFF2-40B4-BE49-F238E27FC236}">
                <a16:creationId xmlns:a16="http://schemas.microsoft.com/office/drawing/2014/main" id="{17F47B50-824A-1447-94B1-6AB5B4B36C19}"/>
              </a:ext>
            </a:extLst>
          </p:cNvPr>
          <p:cNvSpPr>
            <a:spLocks noGrp="1"/>
          </p:cNvSpPr>
          <p:nvPr>
            <p:ph type="body" sz="quarter" idx="17"/>
          </p:nvPr>
        </p:nvSpPr>
        <p:spPr>
          <a:xfrm>
            <a:off x="1016000" y="5272088"/>
            <a:ext cx="7515225" cy="282575"/>
          </a:xfrm>
        </p:spPr>
        <p:txBody>
          <a:bodyPr/>
          <a:lstStyle/>
          <a:p>
            <a:pPr marL="0" indent="0" eaLnBrk="1" hangingPunct="1"/>
            <a:r>
              <a:rPr lang="en-US" altLang="x-none" dirty="0">
                <a:latin typeface="Arial" panose="020B0604020202020204" pitchFamily="34" charset="0"/>
                <a:ea typeface="ＭＳ Ｐゴシック" panose="020B0600070205080204" pitchFamily="34" charset="-128"/>
              </a:rPr>
              <a:t>Nicosia 14, June 2022, 0230 PM</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2"/>
          </p:nvPr>
        </p:nvSpPr>
        <p:spPr/>
        <p:txBody>
          <a:bodyPr/>
          <a:lstStyle/>
          <a:p>
            <a:r>
              <a:rPr lang="en-US" sz="1800" b="1" dirty="0"/>
              <a:t>System Response</a:t>
            </a:r>
          </a:p>
        </p:txBody>
      </p:sp>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idx="4294967295"/>
          </p:nvPr>
        </p:nvSpPr>
        <p:spPr>
          <a:xfrm>
            <a:off x="4763" y="-355600"/>
            <a:ext cx="9139237" cy="1084263"/>
          </a:xfrm>
          <a:prstGeom prst="rect">
            <a:avLst/>
          </a:prstGeo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pic>
        <p:nvPicPr>
          <p:cNvPr id="2" name="Picture 1"/>
          <p:cNvPicPr>
            <a:picLocks noChangeAspect="1"/>
          </p:cNvPicPr>
          <p:nvPr/>
        </p:nvPicPr>
        <p:blipFill>
          <a:blip r:embed="rId3">
            <a:duotone>
              <a:prstClr val="black"/>
              <a:srgbClr val="D9C3A5">
                <a:tint val="50000"/>
                <a:satMod val="180000"/>
              </a:srgbClr>
            </a:duotone>
          </a:blip>
          <a:stretch>
            <a:fillRect/>
          </a:stretch>
        </p:blipFill>
        <p:spPr>
          <a:xfrm>
            <a:off x="0" y="2218267"/>
            <a:ext cx="9144000" cy="3346129"/>
          </a:xfrm>
          <a:prstGeom prst="rect">
            <a:avLst/>
          </a:prstGeom>
        </p:spPr>
      </p:pic>
    </p:spTree>
    <p:extLst>
      <p:ext uri="{BB962C8B-B14F-4D97-AF65-F5344CB8AC3E}">
        <p14:creationId xmlns:p14="http://schemas.microsoft.com/office/powerpoint/2010/main" val="195528245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2"/>
          </p:nvPr>
        </p:nvSpPr>
        <p:spPr>
          <a:xfrm>
            <a:off x="135468" y="2379133"/>
            <a:ext cx="8557682" cy="3688278"/>
          </a:xfrm>
        </p:spPr>
        <p:txBody>
          <a:bodyPr/>
          <a:lstStyle/>
          <a:p>
            <a:pPr algn="just"/>
            <a:r>
              <a:rPr lang="en-US" dirty="0"/>
              <a:t>	</a:t>
            </a:r>
            <a:r>
              <a:rPr lang="en-US" dirty="0">
                <a:latin typeface="+mj-lt"/>
              </a:rPr>
              <a:t>Managing  the COVID-19 crisis has turned up to be a colossal test to national governments.  </a:t>
            </a:r>
          </a:p>
          <a:p>
            <a:pPr algn="just"/>
            <a:r>
              <a:rPr lang="en-US" dirty="0">
                <a:latin typeface="+mj-lt"/>
              </a:rPr>
              <a:t>	</a:t>
            </a:r>
          </a:p>
          <a:p>
            <a:pPr algn="just"/>
            <a:r>
              <a:rPr lang="en-US" dirty="0">
                <a:latin typeface="+mj-lt"/>
              </a:rPr>
              <a:t>	When faced with a crisis, policymakers have four challenging crucial tasks: </a:t>
            </a:r>
          </a:p>
          <a:p>
            <a:pPr algn="just">
              <a:buFont typeface="Wingdings" charset="2"/>
              <a:buChar char="Ø"/>
            </a:pPr>
            <a:r>
              <a:rPr lang="en-US" dirty="0">
                <a:latin typeface="+mj-lt"/>
              </a:rPr>
              <a:t>	 </a:t>
            </a:r>
            <a:r>
              <a:rPr lang="en-US" b="1" dirty="0">
                <a:latin typeface="+mj-lt"/>
              </a:rPr>
              <a:t>Sense-making (understanding a crisis); </a:t>
            </a:r>
          </a:p>
          <a:p>
            <a:pPr marL="285750" indent="-285750" algn="just">
              <a:buFont typeface="Wingdings" charset="2"/>
              <a:buChar char="Ø"/>
            </a:pPr>
            <a:r>
              <a:rPr lang="en-US" dirty="0">
                <a:latin typeface="+mj-lt"/>
              </a:rPr>
              <a:t>	 </a:t>
            </a:r>
            <a:r>
              <a:rPr lang="en-US" b="1" dirty="0">
                <a:latin typeface="+mj-lt"/>
              </a:rPr>
              <a:t>Making  critical  decisions  and  solving  the  immediate  problems;  </a:t>
            </a:r>
          </a:p>
          <a:p>
            <a:pPr algn="just">
              <a:buFont typeface="Wingdings" charset="2"/>
              <a:buChar char="Ø"/>
            </a:pPr>
            <a:r>
              <a:rPr lang="en-US" dirty="0">
                <a:latin typeface="+mj-lt"/>
              </a:rPr>
              <a:t>	 </a:t>
            </a:r>
            <a:r>
              <a:rPr lang="en-US" b="1" dirty="0">
                <a:latin typeface="+mj-lt"/>
              </a:rPr>
              <a:t>Communicate effectively; </a:t>
            </a:r>
          </a:p>
          <a:p>
            <a:pPr algn="just">
              <a:buFont typeface="Wingdings" charset="2"/>
              <a:buChar char="Ø"/>
            </a:pPr>
            <a:r>
              <a:rPr lang="en-US" b="1" dirty="0">
                <a:latin typeface="+mj-lt"/>
              </a:rPr>
              <a:t>   Devising ‘exit strategies’ to end the crisis </a:t>
            </a:r>
            <a:r>
              <a:rPr lang="en-US" dirty="0">
                <a:latin typeface="+mj-lt"/>
              </a:rPr>
              <a:t>(</a:t>
            </a:r>
            <a:r>
              <a:rPr lang="en-US" dirty="0" err="1">
                <a:latin typeface="+mj-lt"/>
              </a:rPr>
              <a:t>Boin</a:t>
            </a:r>
            <a:r>
              <a:rPr lang="en-US" dirty="0">
                <a:latin typeface="+mj-lt"/>
              </a:rPr>
              <a:t>, Lodge  and </a:t>
            </a:r>
            <a:r>
              <a:rPr lang="en-US" dirty="0" err="1">
                <a:latin typeface="+mj-lt"/>
              </a:rPr>
              <a:t>Luesink</a:t>
            </a:r>
            <a:r>
              <a:rPr lang="en-US" dirty="0">
                <a:latin typeface="+mj-lt"/>
              </a:rPr>
              <a:t>, 2020, p. 190). </a:t>
            </a:r>
          </a:p>
          <a:p>
            <a:pPr marL="0" indent="0" algn="just"/>
            <a:endParaRPr lang="en-US" dirty="0">
              <a:latin typeface="+mj-lt"/>
            </a:endParaRPr>
          </a:p>
          <a:p>
            <a:pPr marL="285750" indent="-285750" algn="just">
              <a:buFont typeface="Wingdings" charset="2"/>
              <a:buChar char="u"/>
            </a:pPr>
            <a:r>
              <a:rPr lang="en-US" dirty="0">
                <a:latin typeface="+mj-lt"/>
              </a:rPr>
              <a:t>However, ‘creeping’ characteristics of the pandemic posed novel and complex challenges, even to those policy-makers well-versed in the management of ‘acute’ crises, such as plane crashes or natural disasters.</a:t>
            </a:r>
          </a:p>
          <a:p>
            <a:r>
              <a:rPr lang="en-US" dirty="0">
                <a:latin typeface="+mj-lt"/>
              </a:rPr>
              <a:t>      (</a:t>
            </a:r>
            <a:r>
              <a:rPr lang="en-US" dirty="0" err="1">
                <a:latin typeface="+mj-lt"/>
              </a:rPr>
              <a:t>Boin</a:t>
            </a:r>
            <a:r>
              <a:rPr lang="en-US" dirty="0">
                <a:latin typeface="+mj-lt"/>
              </a:rPr>
              <a:t>, Lodge and </a:t>
            </a:r>
            <a:r>
              <a:rPr lang="en-US" dirty="0" err="1">
                <a:latin typeface="+mj-lt"/>
              </a:rPr>
              <a:t>Luesink</a:t>
            </a:r>
            <a:r>
              <a:rPr lang="en-US" dirty="0">
                <a:latin typeface="+mj-lt"/>
              </a:rPr>
              <a:t>, 2020, p. 190) </a:t>
            </a:r>
          </a:p>
        </p:txBody>
      </p:sp>
      <p:sp>
        <p:nvSpPr>
          <p:cNvPr id="3" name="Text Placeholder 2"/>
          <p:cNvSpPr>
            <a:spLocks noGrp="1"/>
          </p:cNvSpPr>
          <p:nvPr>
            <p:ph type="body" sz="quarter" idx="13"/>
          </p:nvPr>
        </p:nvSpPr>
        <p:spPr/>
        <p:txBody>
          <a:bodyPr/>
          <a:lstStyle/>
          <a:p>
            <a:pPr lvl="0" algn="ctr"/>
            <a:r>
              <a:rPr lang="en-GB" sz="2400" b="1" dirty="0"/>
              <a:t>“ </a:t>
            </a:r>
            <a:r>
              <a:rPr lang="en-GB" sz="2400" b="1" dirty="0">
                <a:latin typeface="+mj-lt"/>
              </a:rPr>
              <a:t>Building resilience in aviation: </a:t>
            </a:r>
          </a:p>
          <a:p>
            <a:pPr lvl="0" algn="ctr"/>
            <a:r>
              <a:rPr lang="en-GB" sz="2400" b="1" dirty="0">
                <a:latin typeface="+mj-lt"/>
              </a:rPr>
              <a:t>The role of crisis management plan in a dynamic environment</a:t>
            </a:r>
            <a:r>
              <a:rPr lang="en-GB" sz="2400" b="1" dirty="0"/>
              <a:t>”</a:t>
            </a:r>
            <a:endParaRPr lang="en-US" sz="2400" b="1" dirty="0"/>
          </a:p>
          <a:p>
            <a:endParaRPr lang="en-US" dirty="0"/>
          </a:p>
        </p:txBody>
      </p:sp>
      <p:sp>
        <p:nvSpPr>
          <p:cNvPr id="4" name="Text Placeholder 3"/>
          <p:cNvSpPr>
            <a:spLocks noGrp="1"/>
          </p:cNvSpPr>
          <p:nvPr>
            <p:ph type="body" sz="quarter" idx="14"/>
          </p:nvPr>
        </p:nvSpPr>
        <p:spPr>
          <a:xfrm>
            <a:off x="366713" y="1717675"/>
            <a:ext cx="8326437" cy="438150"/>
          </a:xfrm>
        </p:spPr>
        <p:txBody>
          <a:bodyPr/>
          <a:lstStyle/>
          <a:p>
            <a:pPr>
              <a:buFont typeface="Wingdings" charset="2"/>
              <a:buChar char="Ø"/>
            </a:pPr>
            <a:r>
              <a:rPr lang="en-US" dirty="0">
                <a:latin typeface="+mj-lt"/>
              </a:rPr>
              <a:t>Crisis Management Plan</a:t>
            </a:r>
          </a:p>
          <a:p>
            <a:endParaRPr lang="en-US" dirty="0"/>
          </a:p>
        </p:txBody>
      </p:sp>
    </p:spTree>
    <p:extLst>
      <p:ext uri="{BB962C8B-B14F-4D97-AF65-F5344CB8AC3E}">
        <p14:creationId xmlns:p14="http://schemas.microsoft.com/office/powerpoint/2010/main" val="2287631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 calcmode="lin" valueType="num">
                                      <p:cBhvr additive="base">
                                        <p:cTn id="1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anim calcmode="lin" valueType="num">
                                      <p:cBhvr additive="base">
                                        <p:cTn id="2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130" y="266769"/>
            <a:ext cx="8326437" cy="692150"/>
          </a:xfrm>
        </p:spPr>
        <p:txBody>
          <a:bodyPr/>
          <a:lstStyle/>
          <a:p>
            <a:pPr lvl="0" algn="ctr"/>
            <a:r>
              <a:rPr lang="en-GB" sz="2400" b="1" dirty="0"/>
              <a:t>“ </a:t>
            </a:r>
            <a:r>
              <a:rPr lang="en-GB" sz="2400" b="1" dirty="0">
                <a:latin typeface="+mj-lt"/>
              </a:rPr>
              <a:t>Building resilience in aviation: </a:t>
            </a:r>
          </a:p>
          <a:p>
            <a:pPr lvl="0" algn="ctr"/>
            <a:r>
              <a:rPr lang="en-GB" sz="2400" b="1" dirty="0">
                <a:latin typeface="+mj-lt"/>
              </a:rPr>
              <a:t>The role of crisis management plan in a dynamic environment</a:t>
            </a:r>
            <a:r>
              <a:rPr lang="en-GB" sz="2400" b="1" dirty="0"/>
              <a:t>”</a:t>
            </a:r>
            <a:endParaRPr lang="en-US" sz="2400" b="1" dirty="0"/>
          </a:p>
          <a:p>
            <a:endParaRPr lang="en-US" dirty="0"/>
          </a:p>
        </p:txBody>
      </p:sp>
      <p:sp>
        <p:nvSpPr>
          <p:cNvPr id="4" name="Text Placeholder 3"/>
          <p:cNvSpPr>
            <a:spLocks noGrp="1"/>
          </p:cNvSpPr>
          <p:nvPr>
            <p:ph type="body" sz="quarter" idx="14"/>
          </p:nvPr>
        </p:nvSpPr>
        <p:spPr>
          <a:xfrm>
            <a:off x="245533" y="1532467"/>
            <a:ext cx="8442213" cy="753532"/>
          </a:xfrm>
        </p:spPr>
        <p:txBody>
          <a:bodyPr/>
          <a:lstStyle/>
          <a:p>
            <a:pPr>
              <a:buFont typeface="Wingdings" charset="2"/>
              <a:buChar char="Ø"/>
            </a:pPr>
            <a:r>
              <a:rPr lang="en-US" dirty="0">
                <a:latin typeface="+mj-lt"/>
              </a:rPr>
              <a:t>Crisis Response Mechanism</a:t>
            </a:r>
          </a:p>
        </p:txBody>
      </p:sp>
      <p:sp>
        <p:nvSpPr>
          <p:cNvPr id="6" name="Text Placeholder 5"/>
          <p:cNvSpPr>
            <a:spLocks noGrp="1"/>
          </p:cNvSpPr>
          <p:nvPr>
            <p:ph type="body" idx="12"/>
          </p:nvPr>
        </p:nvSpPr>
        <p:spPr>
          <a:xfrm>
            <a:off x="59685" y="2057400"/>
            <a:ext cx="9016582" cy="3908410"/>
          </a:xfrm>
        </p:spPr>
        <p:txBody>
          <a:bodyPr/>
          <a:lstStyle/>
          <a:p>
            <a:r>
              <a:rPr lang="en-US" dirty="0"/>
              <a:t>	Crisis response  mechanism  at the EU  level emerged  in the early 2000s, triggered  by several dramatic  events: </a:t>
            </a:r>
          </a:p>
          <a:p>
            <a:endParaRPr lang="en-US" dirty="0"/>
          </a:p>
          <a:p>
            <a:pPr>
              <a:buFont typeface="Wingdings" charset="2"/>
              <a:buChar char="Ø"/>
            </a:pPr>
            <a:r>
              <a:rPr lang="en-US" dirty="0"/>
              <a:t>9/11 attacks  (2001), </a:t>
            </a:r>
          </a:p>
          <a:p>
            <a:pPr>
              <a:buFont typeface="Wingdings" charset="2"/>
              <a:buChar char="Ø"/>
            </a:pPr>
            <a:r>
              <a:rPr lang="en-US" dirty="0"/>
              <a:t>the terrorist  attacks  in Madrid  (2004) and in London (2005),</a:t>
            </a:r>
          </a:p>
          <a:p>
            <a:pPr>
              <a:buFont typeface="Wingdings" charset="2"/>
              <a:buChar char="Ø"/>
            </a:pPr>
            <a:r>
              <a:rPr lang="en-US" dirty="0"/>
              <a:t>Tsunami  in the Indian  Ocean (2004) and</a:t>
            </a:r>
          </a:p>
          <a:p>
            <a:pPr>
              <a:buFont typeface="Wingdings" charset="2"/>
              <a:buChar char="Ø"/>
            </a:pPr>
            <a:r>
              <a:rPr lang="en-US" dirty="0" err="1"/>
              <a:t>Eyjafallajokull</a:t>
            </a:r>
            <a:r>
              <a:rPr lang="en-US" dirty="0"/>
              <a:t>  (2010)</a:t>
            </a:r>
          </a:p>
          <a:p>
            <a:pPr>
              <a:buFont typeface="Wingdings" charset="2"/>
              <a:buChar char="Ø"/>
            </a:pPr>
            <a:endParaRPr lang="en-US" dirty="0"/>
          </a:p>
          <a:p>
            <a:pPr marL="285750" indent="-285750">
              <a:buFont typeface="Wingdings" charset="2"/>
              <a:buChar char="u"/>
            </a:pPr>
            <a:r>
              <a:rPr lang="en-US" sz="1400" dirty="0"/>
              <a:t>In 2006, the Council adopted the emergency and crisis coordination arrangements (CAA), a  platform   for  exchanging  information and  coordinating  action  between member states in case of a major crisis. </a:t>
            </a:r>
          </a:p>
          <a:p>
            <a:pPr marL="285750" indent="-285750">
              <a:buFont typeface="Wingdings" charset="2"/>
              <a:buChar char="u"/>
            </a:pPr>
            <a:r>
              <a:rPr lang="en-US" sz="1400" dirty="0"/>
              <a:t>On 25 June 2013, the CAA was substituted by the integrated  political crisis response  arrangements (IPCR), which added flexibility and scalability to the existing resources, structures  and capabilities.</a:t>
            </a:r>
          </a:p>
          <a:p>
            <a:pPr marL="285750" indent="-285750">
              <a:buFont typeface="Wingdings" charset="2"/>
              <a:buChar char="u"/>
            </a:pPr>
            <a:r>
              <a:rPr lang="en-US" sz="1400" dirty="0"/>
              <a:t>On 28 January 2020, the Croatian Presidency  of  the Council activated the IPCR in information sharing mode (European Council/Council of the European Union, </a:t>
            </a:r>
            <a:r>
              <a:rPr lang="en-US" sz="1400" dirty="0" err="1"/>
              <a:t>n.d.</a:t>
            </a:r>
            <a:r>
              <a:rPr lang="en-US" sz="1400" dirty="0"/>
              <a:t>)</a:t>
            </a:r>
            <a:r>
              <a:rPr lang="en-US" dirty="0"/>
              <a:t>.</a:t>
            </a:r>
          </a:p>
        </p:txBody>
      </p:sp>
    </p:spTree>
    <p:extLst>
      <p:ext uri="{BB962C8B-B14F-4D97-AF65-F5344CB8AC3E}">
        <p14:creationId xmlns:p14="http://schemas.microsoft.com/office/powerpoint/2010/main" val="3349909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fade">
                                      <p:cBhvr>
                                        <p:cTn id="16" dur="500"/>
                                        <p:tgtEl>
                                          <p:spTgt spid="6">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anim calcmode="lin" valueType="num">
                                      <p:cBhvr additive="base">
                                        <p:cTn id="2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 calcmode="lin" valueType="num">
                                      <p:cBhvr additive="base">
                                        <p:cTn id="2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 calcmode="lin" valueType="num">
                                      <p:cBhvr additive="base">
                                        <p:cTn id="2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130" y="266769"/>
            <a:ext cx="8326437" cy="692150"/>
          </a:xfrm>
        </p:spPr>
        <p:txBody>
          <a:bodyPr/>
          <a:lstStyle/>
          <a:p>
            <a:pPr lvl="0" algn="ctr"/>
            <a:r>
              <a:rPr lang="en-GB" sz="3200" b="1" dirty="0"/>
              <a:t>“ </a:t>
            </a:r>
            <a:r>
              <a:rPr lang="en-GB" sz="3200" b="1" dirty="0">
                <a:latin typeface="+mj-lt"/>
              </a:rPr>
              <a:t>Building resilience in aviation: </a:t>
            </a:r>
          </a:p>
          <a:p>
            <a:pPr lvl="0" algn="ctr"/>
            <a:r>
              <a:rPr lang="en-GB" sz="3200" b="1" dirty="0">
                <a:latin typeface="+mj-lt"/>
              </a:rPr>
              <a:t>The role of crisis management plan in a dynamic environment</a:t>
            </a:r>
            <a:r>
              <a:rPr lang="en-GB" sz="3200" b="1" dirty="0"/>
              <a:t>”</a:t>
            </a:r>
            <a:endParaRPr lang="en-US" sz="3200" b="1" dirty="0"/>
          </a:p>
          <a:p>
            <a:endParaRPr lang="en-US" dirty="0"/>
          </a:p>
        </p:txBody>
      </p:sp>
      <p:sp>
        <p:nvSpPr>
          <p:cNvPr id="4" name="Text Placeholder 3"/>
          <p:cNvSpPr>
            <a:spLocks noGrp="1"/>
          </p:cNvSpPr>
          <p:nvPr>
            <p:ph type="body" sz="quarter" idx="14"/>
          </p:nvPr>
        </p:nvSpPr>
        <p:spPr>
          <a:xfrm>
            <a:off x="152400" y="1912408"/>
            <a:ext cx="8326437" cy="438150"/>
          </a:xfrm>
        </p:spPr>
        <p:txBody>
          <a:bodyPr/>
          <a:lstStyle/>
          <a:p>
            <a:pPr algn="ctr">
              <a:buFont typeface="Wingdings" charset="2"/>
              <a:buChar char="Ø"/>
            </a:pPr>
            <a:r>
              <a:rPr lang="en-US" dirty="0">
                <a:latin typeface="+mj-lt"/>
              </a:rPr>
              <a:t>COVID 19 in EU - Sense-making (understanding a crisis); </a:t>
            </a:r>
          </a:p>
          <a:p>
            <a:endParaRPr lang="en-US" dirty="0"/>
          </a:p>
        </p:txBody>
      </p:sp>
      <p:sp>
        <p:nvSpPr>
          <p:cNvPr id="6" name="Text Placeholder 5"/>
          <p:cNvSpPr>
            <a:spLocks noGrp="1"/>
          </p:cNvSpPr>
          <p:nvPr>
            <p:ph type="body" idx="12"/>
          </p:nvPr>
        </p:nvSpPr>
        <p:spPr>
          <a:xfrm>
            <a:off x="209438" y="2350558"/>
            <a:ext cx="8484129" cy="3542242"/>
          </a:xfrm>
        </p:spPr>
        <p:txBody>
          <a:bodyPr/>
          <a:lstStyle/>
          <a:p>
            <a:pPr>
              <a:buFont typeface="Wingdings" charset="2"/>
              <a:buChar char="Ø"/>
            </a:pPr>
            <a:r>
              <a:rPr lang="en-US" dirty="0"/>
              <a:t>Early stages of the pandemic: </a:t>
            </a:r>
            <a:r>
              <a:rPr lang="en-US" b="1" dirty="0"/>
              <a:t>EU  institutions missed the opportunity to set the tone  of  the response. </a:t>
            </a:r>
          </a:p>
          <a:p>
            <a:pPr>
              <a:buFont typeface="Wingdings" charset="2"/>
              <a:buChar char="Ø"/>
            </a:pPr>
            <a:r>
              <a:rPr lang="en-US" dirty="0"/>
              <a:t>Several factors explain the </a:t>
            </a:r>
            <a:r>
              <a:rPr lang="en-US" b="1" dirty="0"/>
              <a:t>‘invisibility’ of the supranational level</a:t>
            </a:r>
            <a:r>
              <a:rPr lang="en-US" dirty="0"/>
              <a:t>:</a:t>
            </a:r>
          </a:p>
          <a:p>
            <a:pPr>
              <a:buFont typeface="Wingdings" charset="2"/>
              <a:buChar char="§"/>
            </a:pPr>
            <a:r>
              <a:rPr lang="en-US" dirty="0"/>
              <a:t>The EU has </a:t>
            </a:r>
            <a:r>
              <a:rPr lang="en-US" b="1" dirty="0"/>
              <a:t>limited competences in public health policy</a:t>
            </a:r>
            <a:r>
              <a:rPr lang="en-US" dirty="0"/>
              <a:t>; </a:t>
            </a:r>
          </a:p>
          <a:p>
            <a:pPr>
              <a:buFont typeface="Wingdings" charset="2"/>
              <a:buChar char="§"/>
            </a:pPr>
            <a:r>
              <a:rPr lang="en-US" dirty="0"/>
              <a:t>at the outset of the crisis there was very </a:t>
            </a:r>
            <a:r>
              <a:rPr lang="en-US" b="1" dirty="0"/>
              <a:t>limited knowledge  of the disease</a:t>
            </a:r>
            <a:r>
              <a:rPr lang="en-US" dirty="0"/>
              <a:t> and  the information regarding  the spread and the consequences of the virus was </a:t>
            </a:r>
            <a:r>
              <a:rPr lang="en-US" b="1" dirty="0"/>
              <a:t>controlled</a:t>
            </a:r>
            <a:r>
              <a:rPr lang="en-US" dirty="0"/>
              <a:t>  by Chinese authorities; </a:t>
            </a:r>
          </a:p>
          <a:p>
            <a:pPr>
              <a:buFont typeface="Wingdings" charset="2"/>
              <a:buChar char="§"/>
            </a:pPr>
            <a:r>
              <a:rPr lang="en-US" b="1" dirty="0"/>
              <a:t>previous public health crises (such as SARS or H1N1 virus</a:t>
            </a:r>
            <a:r>
              <a:rPr lang="en-US" dirty="0"/>
              <a:t>) have turned out to be much less serious in Europe  than what was initially anticipated, which might account  for an </a:t>
            </a:r>
            <a:r>
              <a:rPr lang="en-US" b="1" dirty="0"/>
              <a:t>underestimation of the gravity of the novel coronavirus (even by the WHO)</a:t>
            </a:r>
            <a:r>
              <a:rPr lang="en-US" dirty="0"/>
              <a:t>. </a:t>
            </a:r>
          </a:p>
          <a:p>
            <a:pPr>
              <a:buFont typeface="Wingdings" charset="2"/>
              <a:buChar char="Ø"/>
            </a:pPr>
            <a:r>
              <a:rPr lang="en-US" dirty="0"/>
              <a:t>Regardless the reasons, the early ‘</a:t>
            </a:r>
            <a:r>
              <a:rPr lang="en-US" b="1" dirty="0"/>
              <a:t>light touch’ response was indicative of weaknesses in the EU crisis management capacity,  particularly as regarding preparedne</a:t>
            </a:r>
            <a:r>
              <a:rPr lang="en-US" dirty="0"/>
              <a:t>ss.</a:t>
            </a:r>
          </a:p>
          <a:p>
            <a:endParaRPr lang="en-US" dirty="0"/>
          </a:p>
        </p:txBody>
      </p:sp>
    </p:spTree>
    <p:extLst>
      <p:ext uri="{BB962C8B-B14F-4D97-AF65-F5344CB8AC3E}">
        <p14:creationId xmlns:p14="http://schemas.microsoft.com/office/powerpoint/2010/main" val="2649929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1000"/>
                                        <p:tgtEl>
                                          <p:spTgt spid="6">
                                            <p:txEl>
                                              <p:pRg st="5" end="5"/>
                                            </p:txEl>
                                          </p:spTgt>
                                        </p:tgtEl>
                                      </p:cBhvr>
                                    </p:animEffect>
                                    <p:anim calcmode="lin" valueType="num">
                                      <p:cBhvr>
                                        <p:cTn id="2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130" y="266769"/>
            <a:ext cx="8326437" cy="692150"/>
          </a:xfrm>
        </p:spPr>
        <p:txBody>
          <a:bodyPr/>
          <a:lstStyle/>
          <a:p>
            <a:pPr lvl="0" algn="ctr"/>
            <a:r>
              <a:rPr lang="en-GB" sz="3200" b="1" dirty="0"/>
              <a:t>“ </a:t>
            </a:r>
            <a:r>
              <a:rPr lang="en-GB" sz="3200" b="1" dirty="0">
                <a:latin typeface="+mj-lt"/>
              </a:rPr>
              <a:t>Building resilience in aviation: </a:t>
            </a:r>
          </a:p>
          <a:p>
            <a:pPr lvl="0" algn="ctr"/>
            <a:r>
              <a:rPr lang="en-GB" sz="3200" b="1" dirty="0">
                <a:latin typeface="+mj-lt"/>
              </a:rPr>
              <a:t>The role of crisis management plan in a dynamic environment</a:t>
            </a:r>
            <a:r>
              <a:rPr lang="en-GB" sz="3200" b="1" dirty="0"/>
              <a:t>”</a:t>
            </a:r>
            <a:endParaRPr lang="en-US" sz="3200" b="1" dirty="0"/>
          </a:p>
          <a:p>
            <a:endParaRPr lang="en-US" dirty="0"/>
          </a:p>
        </p:txBody>
      </p:sp>
      <p:sp>
        <p:nvSpPr>
          <p:cNvPr id="6" name="Text Placeholder 5"/>
          <p:cNvSpPr>
            <a:spLocks noGrp="1"/>
          </p:cNvSpPr>
          <p:nvPr>
            <p:ph type="body" idx="12"/>
          </p:nvPr>
        </p:nvSpPr>
        <p:spPr>
          <a:xfrm>
            <a:off x="73444" y="1913466"/>
            <a:ext cx="6170330" cy="4868334"/>
          </a:xfrm>
        </p:spPr>
        <p:txBody>
          <a:bodyPr/>
          <a:lstStyle/>
          <a:p>
            <a:r>
              <a:rPr lang="en-US" dirty="0"/>
              <a:t> </a:t>
            </a:r>
          </a:p>
          <a:p>
            <a:pPr>
              <a:buFont typeface="Wingdings" charset="2"/>
              <a:buChar char="Ø"/>
            </a:pPr>
            <a:r>
              <a:rPr lang="en-US" b="1" dirty="0">
                <a:latin typeface="+mj-lt"/>
              </a:rPr>
              <a:t>Making  critical  decisions  and  solving  the  immediate  problems;  </a:t>
            </a:r>
          </a:p>
          <a:p>
            <a:r>
              <a:rPr lang="en-US" i="1" dirty="0"/>
              <a:t> </a:t>
            </a:r>
          </a:p>
          <a:p>
            <a:pPr algn="just"/>
            <a:r>
              <a:rPr lang="en-US" i="1" dirty="0">
                <a:latin typeface="+mj-lt"/>
              </a:rPr>
              <a:t>COVID-19  crisis has exposed a number of vulnerabilities in the EU and its Member States  </a:t>
            </a:r>
            <a:r>
              <a:rPr lang="en-US" dirty="0">
                <a:latin typeface="+mj-lt"/>
              </a:rPr>
              <a:t>(…) Preparedness and prevention, early warning systems and coordination structures  were clearly under strain, thus underlining  the need for more  ambitious  crisis management for large- scale emergencies at EU level.</a:t>
            </a:r>
          </a:p>
          <a:p>
            <a:pPr algn="just"/>
            <a:r>
              <a:rPr lang="en-US" dirty="0">
                <a:latin typeface="+mj-lt"/>
              </a:rPr>
              <a:t>      </a:t>
            </a:r>
            <a:r>
              <a:rPr lang="en-US" sz="1200" dirty="0">
                <a:latin typeface="+mj-lt"/>
              </a:rPr>
              <a:t>   (European Commission,  2020e, p. 5, emphasis in the original)</a:t>
            </a:r>
          </a:p>
          <a:p>
            <a:pPr algn="just"/>
            <a:r>
              <a:rPr lang="en-US" dirty="0">
                <a:latin typeface="+mj-lt"/>
              </a:rPr>
              <a:t>2.3.3.4 In times of crisis, when impact of the network involves several states, an appropriate coordination mechanism should be established to facilitate information exchange involving the relevant State Focal Points. This will assist states in the crisis response measures, and provide them with relevant information to ensure </a:t>
            </a:r>
            <a:r>
              <a:rPr lang="en-US" dirty="0" err="1">
                <a:latin typeface="+mj-lt"/>
              </a:rPr>
              <a:t>harmonised</a:t>
            </a:r>
            <a:r>
              <a:rPr lang="en-US" dirty="0">
                <a:latin typeface="+mj-lt"/>
              </a:rPr>
              <a:t> decision making. (Doc 031)</a:t>
            </a:r>
          </a:p>
          <a:p>
            <a:endParaRPr lang="en-US" dirty="0"/>
          </a:p>
          <a:p>
            <a:endParaRPr lang="en-US" dirty="0"/>
          </a:p>
        </p:txBody>
      </p:sp>
      <p:pic>
        <p:nvPicPr>
          <p:cNvPr id="2" name="Picture 1"/>
          <p:cNvPicPr>
            <a:picLocks noChangeAspect="1"/>
          </p:cNvPicPr>
          <p:nvPr/>
        </p:nvPicPr>
        <p:blipFill>
          <a:blip r:embed="rId2"/>
          <a:stretch>
            <a:fillRect/>
          </a:stretch>
        </p:blipFill>
        <p:spPr>
          <a:xfrm>
            <a:off x="6243773" y="2260599"/>
            <a:ext cx="2900227" cy="2713567"/>
          </a:xfrm>
          <a:prstGeom prst="rect">
            <a:avLst/>
          </a:prstGeom>
        </p:spPr>
      </p:pic>
    </p:spTree>
    <p:extLst>
      <p:ext uri="{BB962C8B-B14F-4D97-AF65-F5344CB8AC3E}">
        <p14:creationId xmlns:p14="http://schemas.microsoft.com/office/powerpoint/2010/main" val="185411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 calcmode="lin" valueType="num">
                                      <p:cBhvr additive="base">
                                        <p:cTn id="1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p:nvPr>
        </p:nvSpPr>
        <p:spPr>
          <a:xfrm>
            <a:off x="224896" y="-356128"/>
            <a:ext cx="9139237" cy="1084262"/>
          </a:xfr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sp>
        <p:nvSpPr>
          <p:cNvPr id="2" name="Rectangle 1"/>
          <p:cNvSpPr/>
          <p:nvPr/>
        </p:nvSpPr>
        <p:spPr>
          <a:xfrm>
            <a:off x="414338" y="1268568"/>
            <a:ext cx="8317971" cy="369332"/>
          </a:xfrm>
          <a:prstGeom prst="rect">
            <a:avLst/>
          </a:prstGeom>
        </p:spPr>
        <p:txBody>
          <a:bodyPr wrap="square">
            <a:spAutoFit/>
          </a:bodyPr>
          <a:lstStyle/>
          <a:p>
            <a:pPr marL="285750" indent="-285750">
              <a:buFont typeface="Wingdings" charset="2"/>
              <a:buChar char="Ø"/>
            </a:pPr>
            <a:r>
              <a:rPr lang="en-US" b="1" dirty="0">
                <a:latin typeface="+mj-lt"/>
              </a:rPr>
              <a:t>Making  critical  decisions  and  solving  the  immediate  problems;  </a:t>
            </a:r>
          </a:p>
        </p:txBody>
      </p:sp>
      <p:pic>
        <p:nvPicPr>
          <p:cNvPr id="7" name="Picture 4">
            <a:extLst>
              <a:ext uri="{FF2B5EF4-FFF2-40B4-BE49-F238E27FC236}">
                <a16:creationId xmlns:a16="http://schemas.microsoft.com/office/drawing/2014/main" id="{15CE2623-DD06-A64A-94A3-D42E5639C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760"/>
          <a:stretch>
            <a:fillRect/>
          </a:stretch>
        </p:blipFill>
        <p:spPr bwMode="auto">
          <a:xfrm>
            <a:off x="5148263" y="2262188"/>
            <a:ext cx="3995737" cy="3164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5215467" y="5407224"/>
            <a:ext cx="3895196" cy="307777"/>
          </a:xfrm>
          <a:prstGeom prst="rect">
            <a:avLst/>
          </a:prstGeom>
        </p:spPr>
        <p:txBody>
          <a:bodyPr wrap="square">
            <a:spAutoFit/>
          </a:bodyPr>
          <a:lstStyle/>
          <a:p>
            <a:r>
              <a:rPr lang="en-US" sz="1400" dirty="0"/>
              <a:t>Cultural Iceberg Model, Edward T. Hall, 1970</a:t>
            </a:r>
          </a:p>
        </p:txBody>
      </p:sp>
      <p:pic>
        <p:nvPicPr>
          <p:cNvPr id="6" name="Picture 5"/>
          <p:cNvPicPr>
            <a:picLocks noChangeAspect="1"/>
          </p:cNvPicPr>
          <p:nvPr/>
        </p:nvPicPr>
        <p:blipFill>
          <a:blip r:embed="rId4"/>
          <a:stretch>
            <a:fillRect/>
          </a:stretch>
        </p:blipFill>
        <p:spPr>
          <a:xfrm>
            <a:off x="101600" y="2262188"/>
            <a:ext cx="5046663" cy="3145036"/>
          </a:xfrm>
          <a:prstGeom prst="rect">
            <a:avLst/>
          </a:prstGeom>
        </p:spPr>
      </p:pic>
      <p:sp>
        <p:nvSpPr>
          <p:cNvPr id="9" name="Rectangle 8"/>
          <p:cNvSpPr/>
          <p:nvPr/>
        </p:nvSpPr>
        <p:spPr>
          <a:xfrm>
            <a:off x="101600" y="5427133"/>
            <a:ext cx="3098800" cy="307777"/>
          </a:xfrm>
          <a:prstGeom prst="rect">
            <a:avLst/>
          </a:prstGeom>
        </p:spPr>
        <p:txBody>
          <a:bodyPr wrap="square">
            <a:spAutoFit/>
          </a:bodyPr>
          <a:lstStyle/>
          <a:p>
            <a:pPr algn="ctr"/>
            <a:r>
              <a:rPr lang="en-US" sz="1400" dirty="0"/>
              <a:t>Carroll’s pyramid of CSR, 2016</a:t>
            </a:r>
          </a:p>
        </p:txBody>
      </p:sp>
    </p:spTree>
    <p:extLst>
      <p:ext uri="{BB962C8B-B14F-4D97-AF65-F5344CB8AC3E}">
        <p14:creationId xmlns:p14="http://schemas.microsoft.com/office/powerpoint/2010/main" val="100670111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130" y="266769"/>
            <a:ext cx="8326437" cy="692150"/>
          </a:xfrm>
        </p:spPr>
        <p:txBody>
          <a:bodyPr/>
          <a:lstStyle/>
          <a:p>
            <a:pPr lvl="0" algn="ctr"/>
            <a:r>
              <a:rPr lang="en-GB" sz="3200" b="1" dirty="0"/>
              <a:t>“ </a:t>
            </a:r>
            <a:r>
              <a:rPr lang="en-GB" sz="3200" b="1" dirty="0">
                <a:latin typeface="+mj-lt"/>
              </a:rPr>
              <a:t>Building resilience in aviation: </a:t>
            </a:r>
          </a:p>
          <a:p>
            <a:pPr lvl="0" algn="ctr"/>
            <a:r>
              <a:rPr lang="en-GB" sz="3200" b="1" dirty="0">
                <a:latin typeface="+mj-lt"/>
              </a:rPr>
              <a:t>The role of crisis management plan in a dynamic environment</a:t>
            </a:r>
            <a:r>
              <a:rPr lang="en-GB" sz="3200" b="1" dirty="0"/>
              <a:t>”</a:t>
            </a:r>
            <a:endParaRPr lang="en-US" sz="3200" b="1" dirty="0"/>
          </a:p>
          <a:p>
            <a:endParaRPr lang="en-US" dirty="0"/>
          </a:p>
        </p:txBody>
      </p:sp>
      <p:sp>
        <p:nvSpPr>
          <p:cNvPr id="4" name="Text Placeholder 3"/>
          <p:cNvSpPr>
            <a:spLocks noGrp="1"/>
          </p:cNvSpPr>
          <p:nvPr>
            <p:ph type="body" sz="quarter" idx="14"/>
          </p:nvPr>
        </p:nvSpPr>
        <p:spPr>
          <a:xfrm>
            <a:off x="200443" y="2127249"/>
            <a:ext cx="8326437" cy="438150"/>
          </a:xfrm>
        </p:spPr>
        <p:txBody>
          <a:bodyPr/>
          <a:lstStyle/>
          <a:p>
            <a:pPr marL="285750" indent="-285750">
              <a:buFont typeface="Wingdings" charset="2"/>
              <a:buChar char="Ø"/>
            </a:pPr>
            <a:r>
              <a:rPr lang="en-US" dirty="0">
                <a:latin typeface="+mj-lt"/>
              </a:rPr>
              <a:t>Crisis Response Mechanism - Communicate effectively; </a:t>
            </a:r>
          </a:p>
          <a:p>
            <a:endParaRPr lang="en-US" dirty="0"/>
          </a:p>
        </p:txBody>
      </p:sp>
      <p:sp>
        <p:nvSpPr>
          <p:cNvPr id="6" name="Text Placeholder 5"/>
          <p:cNvSpPr>
            <a:spLocks noGrp="1"/>
          </p:cNvSpPr>
          <p:nvPr>
            <p:ph type="body" idx="12"/>
          </p:nvPr>
        </p:nvSpPr>
        <p:spPr>
          <a:xfrm>
            <a:off x="200443" y="2480733"/>
            <a:ext cx="8566149" cy="3586677"/>
          </a:xfrm>
        </p:spPr>
        <p:txBody>
          <a:bodyPr/>
          <a:lstStyle/>
          <a:p>
            <a:pPr marL="0" indent="0"/>
            <a:r>
              <a:rPr lang="en-US" dirty="0"/>
              <a:t> </a:t>
            </a:r>
          </a:p>
          <a:p>
            <a:pPr marL="285750" indent="-285750">
              <a:buFont typeface="Wingdings" charset="2"/>
              <a:buChar char="Ø"/>
            </a:pPr>
            <a:r>
              <a:rPr lang="en-US" dirty="0">
                <a:latin typeface="+mj-lt"/>
              </a:rPr>
              <a:t>Have the European airlines communicated correctly according to the Situational Crisis Communication Theory?</a:t>
            </a:r>
          </a:p>
          <a:p>
            <a:pPr>
              <a:buFont typeface="Wingdings" charset="2"/>
              <a:buChar char="Ø"/>
            </a:pPr>
            <a:endParaRPr lang="en-US" dirty="0">
              <a:latin typeface="+mj-lt"/>
            </a:endParaRPr>
          </a:p>
          <a:p>
            <a:pPr>
              <a:buFont typeface="Wingdings" charset="2"/>
              <a:buChar char="Ø"/>
            </a:pPr>
            <a:r>
              <a:rPr lang="en-US" dirty="0">
                <a:latin typeface="+mj-lt"/>
              </a:rPr>
              <a:t>What is the  preferred communication channel for disseminating the crisis response strategy in the airline industry?</a:t>
            </a:r>
          </a:p>
          <a:p>
            <a:pPr marL="0" indent="0"/>
            <a:endParaRPr lang="en-US" dirty="0">
              <a:latin typeface="+mj-lt"/>
            </a:endParaRPr>
          </a:p>
          <a:p>
            <a:pPr>
              <a:buFont typeface="Wingdings" charset="2"/>
              <a:buChar char="Ø"/>
            </a:pPr>
            <a:r>
              <a:rPr lang="en-US" i="1" dirty="0">
                <a:latin typeface="+mj-lt"/>
              </a:rPr>
              <a:t>Defining the starting point of the COVID-19 crisis </a:t>
            </a:r>
            <a:r>
              <a:rPr lang="mr-IN" i="1" dirty="0">
                <a:latin typeface="+mj-lt"/>
              </a:rPr>
              <a:t>–</a:t>
            </a:r>
            <a:r>
              <a:rPr lang="en-US" i="1" dirty="0">
                <a:latin typeface="+mj-lt"/>
              </a:rPr>
              <a:t> The role of EU</a:t>
            </a:r>
            <a:endParaRPr lang="en-US" dirty="0">
              <a:latin typeface="+mj-lt"/>
            </a:endParaRPr>
          </a:p>
          <a:p>
            <a:pPr marL="0" indent="0"/>
            <a:r>
              <a:rPr lang="en-US" dirty="0"/>
              <a:t> </a:t>
            </a:r>
          </a:p>
        </p:txBody>
      </p:sp>
    </p:spTree>
    <p:extLst>
      <p:ext uri="{BB962C8B-B14F-4D97-AF65-F5344CB8AC3E}">
        <p14:creationId xmlns:p14="http://schemas.microsoft.com/office/powerpoint/2010/main" val="3484041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7130" y="266769"/>
            <a:ext cx="8326437" cy="692150"/>
          </a:xfrm>
        </p:spPr>
        <p:txBody>
          <a:bodyPr/>
          <a:lstStyle/>
          <a:p>
            <a:pPr lvl="0" algn="ctr"/>
            <a:r>
              <a:rPr lang="en-GB" sz="3200" b="1" dirty="0"/>
              <a:t>“ </a:t>
            </a:r>
            <a:r>
              <a:rPr lang="en-GB" sz="3200" b="1" dirty="0">
                <a:latin typeface="+mj-lt"/>
              </a:rPr>
              <a:t>Building resilience in aviation: </a:t>
            </a:r>
          </a:p>
          <a:p>
            <a:pPr lvl="0" algn="ctr"/>
            <a:r>
              <a:rPr lang="en-GB" sz="3200" b="1" dirty="0">
                <a:latin typeface="+mj-lt"/>
              </a:rPr>
              <a:t>The role of crisis management plan in a dynamic environment</a:t>
            </a:r>
            <a:r>
              <a:rPr lang="en-GB" sz="3200" b="1" dirty="0"/>
              <a:t>”</a:t>
            </a:r>
            <a:endParaRPr lang="en-US" sz="3200" b="1" dirty="0"/>
          </a:p>
          <a:p>
            <a:endParaRPr lang="en-US" dirty="0"/>
          </a:p>
        </p:txBody>
      </p:sp>
      <p:sp>
        <p:nvSpPr>
          <p:cNvPr id="4" name="Text Placeholder 3"/>
          <p:cNvSpPr>
            <a:spLocks noGrp="1"/>
          </p:cNvSpPr>
          <p:nvPr>
            <p:ph type="body" sz="quarter" idx="14"/>
          </p:nvPr>
        </p:nvSpPr>
        <p:spPr>
          <a:xfrm>
            <a:off x="132821" y="1847849"/>
            <a:ext cx="8560746" cy="438150"/>
          </a:xfrm>
        </p:spPr>
        <p:txBody>
          <a:bodyPr/>
          <a:lstStyle/>
          <a:p>
            <a:pPr>
              <a:buFont typeface="Wingdings" charset="2"/>
              <a:buChar char="Ø"/>
            </a:pPr>
            <a:r>
              <a:rPr lang="en-US" dirty="0">
                <a:latin typeface="+mj-lt"/>
              </a:rPr>
              <a:t>Crisis Response Mechanism - Communicate effectively; </a:t>
            </a:r>
          </a:p>
          <a:p>
            <a:endParaRPr lang="en-US" dirty="0"/>
          </a:p>
        </p:txBody>
      </p:sp>
      <p:sp>
        <p:nvSpPr>
          <p:cNvPr id="6" name="Text Placeholder 5"/>
          <p:cNvSpPr>
            <a:spLocks noGrp="1"/>
          </p:cNvSpPr>
          <p:nvPr>
            <p:ph type="body" idx="12"/>
          </p:nvPr>
        </p:nvSpPr>
        <p:spPr>
          <a:xfrm>
            <a:off x="254000" y="2115607"/>
            <a:ext cx="8439149" cy="3562336"/>
          </a:xfrm>
        </p:spPr>
        <p:txBody>
          <a:bodyPr/>
          <a:lstStyle/>
          <a:p>
            <a:pPr marL="0" indent="0"/>
            <a:endParaRPr lang="en-US" sz="1800" dirty="0"/>
          </a:p>
          <a:p>
            <a:r>
              <a:rPr lang="en-US" sz="1800" b="1" dirty="0">
                <a:latin typeface="+mj-lt"/>
              </a:rPr>
              <a:t>On January 25,  2020,  two airlines—Aeroflot and </a:t>
            </a:r>
            <a:r>
              <a:rPr lang="en-US" sz="1800" b="1" dirty="0" err="1">
                <a:latin typeface="+mj-lt"/>
              </a:rPr>
              <a:t>Finnair</a:t>
            </a:r>
            <a:r>
              <a:rPr lang="en-US" sz="1800" b="1" dirty="0">
                <a:latin typeface="+mj-lt"/>
              </a:rPr>
              <a:t>—posted their first crisis-related messages:</a:t>
            </a:r>
          </a:p>
          <a:p>
            <a:endParaRPr lang="en-US" sz="1200" dirty="0">
              <a:latin typeface="+mj-lt"/>
            </a:endParaRPr>
          </a:p>
          <a:p>
            <a:pPr>
              <a:buFont typeface="Arial"/>
              <a:buChar char="•"/>
            </a:pPr>
            <a:r>
              <a:rPr lang="en-US" sz="1400" dirty="0" err="1">
                <a:latin typeface="+mj-lt"/>
              </a:rPr>
              <a:t>Aerflot</a:t>
            </a:r>
            <a:r>
              <a:rPr lang="en-US" sz="1400" dirty="0">
                <a:latin typeface="+mj-lt"/>
              </a:rPr>
              <a:t>: </a:t>
            </a:r>
            <a:r>
              <a:rPr lang="en-US" sz="1400" i="1" dirty="0">
                <a:latin typeface="+mj-lt"/>
              </a:rPr>
              <a:t>“Information  for passengers flying to/from  China between 24</a:t>
            </a:r>
            <a:r>
              <a:rPr lang="en-US" sz="1400" dirty="0">
                <a:latin typeface="+mj-lt"/>
              </a:rPr>
              <a:t> </a:t>
            </a:r>
            <a:r>
              <a:rPr lang="en-US" sz="1400" i="1" dirty="0">
                <a:latin typeface="+mj-lt"/>
              </a:rPr>
              <a:t>January  and 7 February. Due to the virus pandemic  in China, Aeroflot is offering passengers booked  for flights to/from  Chinese destinations to change their flight dates or return tickets” </a:t>
            </a:r>
            <a:r>
              <a:rPr lang="en-US" sz="1400" dirty="0">
                <a:latin typeface="+mj-lt"/>
              </a:rPr>
              <a:t>(Facebook, January 25, 2020).</a:t>
            </a:r>
          </a:p>
          <a:p>
            <a:endParaRPr lang="en-US" sz="1400" dirty="0">
              <a:latin typeface="+mj-lt"/>
            </a:endParaRPr>
          </a:p>
          <a:p>
            <a:pPr>
              <a:buFont typeface="Arial"/>
              <a:buChar char="•"/>
            </a:pPr>
            <a:r>
              <a:rPr lang="en-US" sz="1400" dirty="0" err="1">
                <a:latin typeface="+mj-lt"/>
              </a:rPr>
              <a:t>Finnair</a:t>
            </a:r>
            <a:r>
              <a:rPr lang="en-US" sz="1400" dirty="0">
                <a:latin typeface="+mj-lt"/>
              </a:rPr>
              <a:t>: </a:t>
            </a:r>
            <a:r>
              <a:rPr lang="en-US" sz="1400" i="1" dirty="0">
                <a:latin typeface="+mj-lt"/>
              </a:rPr>
              <a:t>“Coronavirus update: We have updated our policy regarding the crew’s possibility to wear masks when working on our flights, in line with the recommendation from Chinese authorities, who recommend that people in direct customer contact wear masks as a precaution” </a:t>
            </a:r>
            <a:r>
              <a:rPr lang="en-US" sz="1400" dirty="0">
                <a:latin typeface="+mj-lt"/>
              </a:rPr>
              <a:t>(Facebook, January 25, 2020).</a:t>
            </a:r>
          </a:p>
          <a:p>
            <a:endParaRPr lang="en-US" sz="1400" dirty="0">
              <a:latin typeface="+mj-lt"/>
            </a:endParaRPr>
          </a:p>
          <a:p>
            <a:pPr>
              <a:buFont typeface="Arial"/>
              <a:buChar char="•"/>
            </a:pPr>
            <a:r>
              <a:rPr lang="en-US" b="1" dirty="0">
                <a:latin typeface="+mj-lt"/>
              </a:rPr>
              <a:t>In contrast to Aeroflot and Finnair, EasyJet was the last to post its first crisis-related message in mid-March 2020.</a:t>
            </a:r>
          </a:p>
          <a:p>
            <a:endParaRPr lang="en-US" dirty="0"/>
          </a:p>
        </p:txBody>
      </p:sp>
    </p:spTree>
    <p:extLst>
      <p:ext uri="{BB962C8B-B14F-4D97-AF65-F5344CB8AC3E}">
        <p14:creationId xmlns:p14="http://schemas.microsoft.com/office/powerpoint/2010/main" val="3987994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1000"/>
                                        <p:tgtEl>
                                          <p:spTgt spid="6">
                                            <p:txEl>
                                              <p:pRg st="3" end="3"/>
                                            </p:txEl>
                                          </p:spTgt>
                                        </p:tgtEl>
                                      </p:cBhvr>
                                    </p:animEffect>
                                    <p:anim calcmode="lin" valueType="num">
                                      <p:cBhvr>
                                        <p:cTn id="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1000"/>
                                        <p:tgtEl>
                                          <p:spTgt spid="6">
                                            <p:txEl>
                                              <p:pRg st="5" end="5"/>
                                            </p:txEl>
                                          </p:spTgt>
                                        </p:tgtEl>
                                      </p:cBhvr>
                                    </p:animEffect>
                                    <p:anim calcmode="lin" valueType="num">
                                      <p:cBhvr>
                                        <p:cTn id="1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Effect transition="in" filter="fade">
                                      <p:cBhvr>
                                        <p:cTn id="19" dur="1000"/>
                                        <p:tgtEl>
                                          <p:spTgt spid="6">
                                            <p:txEl>
                                              <p:pRg st="7" end="7"/>
                                            </p:txEl>
                                          </p:spTgt>
                                        </p:tgtEl>
                                      </p:cBhvr>
                                    </p:animEffect>
                                    <p:anim calcmode="lin" valueType="num">
                                      <p:cBhvr>
                                        <p:cTn id="2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2"/>
          </p:nvPr>
        </p:nvSpPr>
        <p:spPr>
          <a:xfrm>
            <a:off x="367130" y="2099733"/>
            <a:ext cx="8326019" cy="3967678"/>
          </a:xfrm>
        </p:spPr>
        <p:txBody>
          <a:bodyPr/>
          <a:lstStyle/>
          <a:p>
            <a:r>
              <a:rPr lang="en-US" dirty="0"/>
              <a:t>	Best practices to safeguard a company’s reputation in the event of an aviation crisis are as follows: </a:t>
            </a:r>
          </a:p>
          <a:p>
            <a:pPr>
              <a:buAutoNum type="arabicParenR"/>
            </a:pPr>
            <a:r>
              <a:rPr lang="en-US" dirty="0"/>
              <a:t>Communicate the basic facts about the crisis first, within an hour of the first signs of a crisis; </a:t>
            </a:r>
          </a:p>
          <a:p>
            <a:pPr>
              <a:buAutoNum type="arabicParenR"/>
            </a:pPr>
            <a:r>
              <a:rPr lang="en-US" dirty="0"/>
              <a:t>Emphasize instructing and adjusting information strategies; </a:t>
            </a:r>
          </a:p>
          <a:p>
            <a:pPr>
              <a:buAutoNum type="arabicParenR"/>
            </a:pPr>
            <a:r>
              <a:rPr lang="en-US" dirty="0"/>
              <a:t>Increase communication frequency during a crisis; and </a:t>
            </a:r>
          </a:p>
          <a:p>
            <a:pPr>
              <a:buAutoNum type="arabicParenR"/>
            </a:pPr>
            <a:r>
              <a:rPr lang="en-US" dirty="0"/>
              <a:t>Determine the appropriate crisis communication channels for addressing specific stakeholder groups.</a:t>
            </a:r>
          </a:p>
          <a:p>
            <a:endParaRPr lang="en-US" dirty="0"/>
          </a:p>
        </p:txBody>
      </p:sp>
      <p:sp>
        <p:nvSpPr>
          <p:cNvPr id="3" name="Text Placeholder 2"/>
          <p:cNvSpPr>
            <a:spLocks noGrp="1"/>
          </p:cNvSpPr>
          <p:nvPr>
            <p:ph type="body" sz="quarter" idx="13"/>
          </p:nvPr>
        </p:nvSpPr>
        <p:spPr/>
        <p:txBody>
          <a:bodyPr/>
          <a:lstStyle/>
          <a:p>
            <a:pPr lvl="0" algn="ctr"/>
            <a:r>
              <a:rPr lang="en-GB" sz="2400" b="1" dirty="0"/>
              <a:t>“ </a:t>
            </a:r>
            <a:r>
              <a:rPr lang="en-GB" sz="2400" b="1" dirty="0">
                <a:latin typeface="+mj-lt"/>
              </a:rPr>
              <a:t>Building resilience in aviation: </a:t>
            </a:r>
          </a:p>
          <a:p>
            <a:pPr lvl="0" algn="ctr"/>
            <a:r>
              <a:rPr lang="en-GB" sz="2400" b="1" dirty="0">
                <a:latin typeface="+mj-lt"/>
              </a:rPr>
              <a:t>The role of crisis management plan in a dynamic environment</a:t>
            </a:r>
            <a:r>
              <a:rPr lang="en-GB" sz="2400" b="1" dirty="0"/>
              <a:t>”</a:t>
            </a:r>
            <a:endParaRPr lang="en-US" sz="2400" b="1" dirty="0"/>
          </a:p>
          <a:p>
            <a:endParaRPr lang="en-US" dirty="0"/>
          </a:p>
        </p:txBody>
      </p:sp>
      <p:sp>
        <p:nvSpPr>
          <p:cNvPr id="4" name="Text Placeholder 3"/>
          <p:cNvSpPr>
            <a:spLocks noGrp="1"/>
          </p:cNvSpPr>
          <p:nvPr>
            <p:ph type="body" sz="quarter" idx="14"/>
          </p:nvPr>
        </p:nvSpPr>
        <p:spPr>
          <a:xfrm>
            <a:off x="366712" y="1525589"/>
            <a:ext cx="8326437" cy="438150"/>
          </a:xfrm>
        </p:spPr>
        <p:txBody>
          <a:bodyPr/>
          <a:lstStyle/>
          <a:p>
            <a:pPr>
              <a:buFont typeface="Wingdings" charset="2"/>
              <a:buChar char="Ø"/>
            </a:pPr>
            <a:r>
              <a:rPr lang="en-US" dirty="0">
                <a:latin typeface="+mj-lt"/>
              </a:rPr>
              <a:t>Crisis Communication</a:t>
            </a:r>
          </a:p>
        </p:txBody>
      </p:sp>
    </p:spTree>
    <p:extLst>
      <p:ext uri="{BB962C8B-B14F-4D97-AF65-F5344CB8AC3E}">
        <p14:creationId xmlns:p14="http://schemas.microsoft.com/office/powerpoint/2010/main" val="3683012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lvl="0" algn="ctr"/>
            <a:r>
              <a:rPr lang="en-GB" sz="2400" b="1" dirty="0"/>
              <a:t>“ </a:t>
            </a:r>
            <a:r>
              <a:rPr lang="en-GB" sz="2400" b="1" dirty="0">
                <a:latin typeface="+mj-lt"/>
              </a:rPr>
              <a:t>Building resilience in aviation: </a:t>
            </a:r>
          </a:p>
          <a:p>
            <a:pPr lvl="0" algn="ctr"/>
            <a:r>
              <a:rPr lang="en-GB" sz="2400" b="1" dirty="0">
                <a:latin typeface="+mj-lt"/>
              </a:rPr>
              <a:t>The role of crisis management plan in a dynamic environment</a:t>
            </a:r>
            <a:r>
              <a:rPr lang="en-GB" sz="2400" b="1" dirty="0"/>
              <a:t>”</a:t>
            </a:r>
            <a:endParaRPr lang="en-US" sz="2400" b="1" dirty="0"/>
          </a:p>
          <a:p>
            <a:endParaRPr lang="en-US" dirty="0"/>
          </a:p>
        </p:txBody>
      </p:sp>
      <p:sp>
        <p:nvSpPr>
          <p:cNvPr id="4" name="Text Placeholder 3"/>
          <p:cNvSpPr>
            <a:spLocks noGrp="1"/>
          </p:cNvSpPr>
          <p:nvPr>
            <p:ph type="body" sz="quarter" idx="14"/>
          </p:nvPr>
        </p:nvSpPr>
        <p:spPr>
          <a:xfrm>
            <a:off x="366712" y="1525589"/>
            <a:ext cx="8326437" cy="438150"/>
          </a:xfrm>
        </p:spPr>
        <p:txBody>
          <a:bodyPr/>
          <a:lstStyle/>
          <a:p>
            <a:pPr>
              <a:buFont typeface="Wingdings" charset="2"/>
              <a:buChar char="Ø"/>
            </a:pPr>
            <a:r>
              <a:rPr lang="en-US" dirty="0">
                <a:latin typeface="+mj-lt"/>
              </a:rPr>
              <a:t>Crisis Communication</a:t>
            </a:r>
          </a:p>
        </p:txBody>
      </p:sp>
      <p:pic>
        <p:nvPicPr>
          <p:cNvPr id="7" name="Picture 6"/>
          <p:cNvPicPr>
            <a:picLocks noChangeAspect="1"/>
          </p:cNvPicPr>
          <p:nvPr/>
        </p:nvPicPr>
        <p:blipFill rotWithShape="1">
          <a:blip r:embed="rId2">
            <a:duotone>
              <a:prstClr val="black"/>
              <a:srgbClr val="D9C3A5">
                <a:tint val="50000"/>
                <a:satMod val="180000"/>
              </a:srgbClr>
            </a:duotone>
          </a:blip>
          <a:srcRect t="4796"/>
          <a:stretch/>
        </p:blipFill>
        <p:spPr>
          <a:xfrm>
            <a:off x="0" y="2167466"/>
            <a:ext cx="8153400" cy="3361267"/>
          </a:xfrm>
          <a:prstGeom prst="rect">
            <a:avLst/>
          </a:prstGeom>
        </p:spPr>
      </p:pic>
      <p:sp>
        <p:nvSpPr>
          <p:cNvPr id="2" name="Rectangle 1"/>
          <p:cNvSpPr/>
          <p:nvPr/>
        </p:nvSpPr>
        <p:spPr>
          <a:xfrm>
            <a:off x="0" y="5528733"/>
            <a:ext cx="4135812" cy="307777"/>
          </a:xfrm>
          <a:prstGeom prst="rect">
            <a:avLst/>
          </a:prstGeom>
        </p:spPr>
        <p:txBody>
          <a:bodyPr wrap="none">
            <a:spAutoFit/>
          </a:bodyPr>
          <a:lstStyle/>
          <a:p>
            <a:r>
              <a:rPr lang="en-US" sz="1400" dirty="0">
                <a:latin typeface="+mj-lt"/>
              </a:rPr>
              <a:t>Source: Stephanie </a:t>
            </a:r>
            <a:r>
              <a:rPr lang="en-US" sz="1400" dirty="0" err="1">
                <a:latin typeface="+mj-lt"/>
              </a:rPr>
              <a:t>Scheiwiller</a:t>
            </a:r>
            <a:r>
              <a:rPr lang="en-US" sz="1400" dirty="0">
                <a:latin typeface="+mj-lt"/>
              </a:rPr>
              <a:t>, Laura </a:t>
            </a:r>
            <a:r>
              <a:rPr lang="en-US" sz="1400" dirty="0" err="1">
                <a:latin typeface="+mj-lt"/>
              </a:rPr>
              <a:t>Zizka</a:t>
            </a:r>
            <a:r>
              <a:rPr lang="en-US" sz="1400" dirty="0">
                <a:latin typeface="+mj-lt"/>
              </a:rPr>
              <a:t>, 2021 </a:t>
            </a:r>
          </a:p>
        </p:txBody>
      </p:sp>
    </p:spTree>
    <p:extLst>
      <p:ext uri="{BB962C8B-B14F-4D97-AF65-F5344CB8AC3E}">
        <p14:creationId xmlns:p14="http://schemas.microsoft.com/office/powerpoint/2010/main" val="2163888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p:nvPr>
        </p:nvSpPr>
        <p:spPr>
          <a:xfrm>
            <a:off x="224896" y="-356128"/>
            <a:ext cx="9139237" cy="1084262"/>
          </a:xfr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sp>
        <p:nvSpPr>
          <p:cNvPr id="2" name="Rectangle 1"/>
          <p:cNvSpPr/>
          <p:nvPr/>
        </p:nvSpPr>
        <p:spPr>
          <a:xfrm>
            <a:off x="212725" y="5668420"/>
            <a:ext cx="6853237" cy="584775"/>
          </a:xfrm>
          <a:prstGeom prst="rect">
            <a:avLst/>
          </a:prstGeom>
        </p:spPr>
        <p:txBody>
          <a:bodyPr wrap="square">
            <a:spAutoFit/>
          </a:bodyPr>
          <a:lstStyle/>
          <a:p>
            <a:r>
              <a:rPr lang="en-US" sz="1600" dirty="0">
                <a:latin typeface="+mj-lt"/>
              </a:rPr>
              <a:t>https://</a:t>
            </a:r>
            <a:r>
              <a:rPr lang="en-US" sz="1600" dirty="0" err="1">
                <a:latin typeface="+mj-lt"/>
              </a:rPr>
              <a:t>www.euronews.com</a:t>
            </a:r>
            <a:r>
              <a:rPr lang="en-US" sz="1600" dirty="0">
                <a:latin typeface="+mj-lt"/>
              </a:rPr>
              <a:t>/2020/04/09/coronavirus-in-europe-see-how-flights-have-plummeted-over-the-continent-amid-covid-19-lock</a:t>
            </a:r>
          </a:p>
        </p:txBody>
      </p:sp>
      <p:pic>
        <p:nvPicPr>
          <p:cNvPr id="3" name="Picture 2"/>
          <p:cNvPicPr>
            <a:picLocks noChangeAspect="1"/>
          </p:cNvPicPr>
          <p:nvPr/>
        </p:nvPicPr>
        <p:blipFill>
          <a:blip r:embed="rId3"/>
          <a:stretch>
            <a:fillRect/>
          </a:stretch>
        </p:blipFill>
        <p:spPr>
          <a:xfrm>
            <a:off x="474133" y="1303867"/>
            <a:ext cx="8128000" cy="4139914"/>
          </a:xfrm>
          <a:prstGeom prst="rect">
            <a:avLst/>
          </a:prstGeom>
        </p:spPr>
      </p:pic>
    </p:spTree>
    <p:extLst>
      <p:ext uri="{BB962C8B-B14F-4D97-AF65-F5344CB8AC3E}">
        <p14:creationId xmlns:p14="http://schemas.microsoft.com/office/powerpoint/2010/main" val="80289271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lvl="0" algn="ctr"/>
            <a:r>
              <a:rPr lang="en-GB" sz="2400" b="1" dirty="0">
                <a:latin typeface="+mj-lt"/>
              </a:rPr>
              <a:t>“ Building resilience in aviation: </a:t>
            </a:r>
          </a:p>
          <a:p>
            <a:pPr lvl="0" algn="ctr"/>
            <a:r>
              <a:rPr lang="en-GB" sz="2400" b="1" dirty="0">
                <a:latin typeface="+mj-lt"/>
              </a:rPr>
              <a:t>The role of crisis management plan in a dynamic environment”</a:t>
            </a:r>
            <a:endParaRPr lang="en-US" sz="2400" b="1" dirty="0">
              <a:latin typeface="+mj-lt"/>
            </a:endParaRPr>
          </a:p>
          <a:p>
            <a:endParaRPr lang="en-US" dirty="0"/>
          </a:p>
        </p:txBody>
      </p:sp>
      <p:sp>
        <p:nvSpPr>
          <p:cNvPr id="4" name="Text Placeholder 3"/>
          <p:cNvSpPr>
            <a:spLocks noGrp="1"/>
          </p:cNvSpPr>
          <p:nvPr>
            <p:ph type="body" sz="quarter" idx="14"/>
          </p:nvPr>
        </p:nvSpPr>
        <p:spPr>
          <a:xfrm>
            <a:off x="366712" y="1525589"/>
            <a:ext cx="8326437" cy="438150"/>
          </a:xfrm>
        </p:spPr>
        <p:txBody>
          <a:bodyPr/>
          <a:lstStyle/>
          <a:p>
            <a:pPr>
              <a:buFont typeface="Wingdings" charset="2"/>
              <a:buChar char="Ø"/>
            </a:pPr>
            <a:r>
              <a:rPr lang="en-US" dirty="0">
                <a:latin typeface="+mj-lt"/>
              </a:rPr>
              <a:t>Crisis Communication</a:t>
            </a:r>
          </a:p>
        </p:txBody>
      </p:sp>
      <p:pic>
        <p:nvPicPr>
          <p:cNvPr id="5" name="Picture 4"/>
          <p:cNvPicPr>
            <a:picLocks noChangeAspect="1"/>
          </p:cNvPicPr>
          <p:nvPr/>
        </p:nvPicPr>
        <p:blipFill rotWithShape="1">
          <a:blip r:embed="rId2">
            <a:duotone>
              <a:prstClr val="black"/>
              <a:srgbClr val="D9C3A5">
                <a:tint val="50000"/>
                <a:satMod val="180000"/>
              </a:srgbClr>
            </a:duotone>
          </a:blip>
          <a:srcRect b="9797"/>
          <a:stretch/>
        </p:blipFill>
        <p:spPr>
          <a:xfrm>
            <a:off x="0" y="2294465"/>
            <a:ext cx="7074423" cy="3623733"/>
          </a:xfrm>
          <a:prstGeom prst="rect">
            <a:avLst/>
          </a:prstGeom>
        </p:spPr>
      </p:pic>
      <p:sp>
        <p:nvSpPr>
          <p:cNvPr id="7" name="Rectangle 6"/>
          <p:cNvSpPr/>
          <p:nvPr/>
        </p:nvSpPr>
        <p:spPr>
          <a:xfrm>
            <a:off x="59267" y="5984501"/>
            <a:ext cx="4978400" cy="307777"/>
          </a:xfrm>
          <a:prstGeom prst="rect">
            <a:avLst/>
          </a:prstGeom>
        </p:spPr>
        <p:txBody>
          <a:bodyPr wrap="square">
            <a:spAutoFit/>
          </a:bodyPr>
          <a:lstStyle/>
          <a:p>
            <a:r>
              <a:rPr lang="en-US" sz="1400" dirty="0">
                <a:latin typeface="+mj-lt"/>
              </a:rPr>
              <a:t>Source: Stephanie </a:t>
            </a:r>
            <a:r>
              <a:rPr lang="en-US" sz="1400" dirty="0" err="1">
                <a:latin typeface="+mj-lt"/>
              </a:rPr>
              <a:t>Scheiwiller</a:t>
            </a:r>
            <a:r>
              <a:rPr lang="en-US" sz="1400" dirty="0">
                <a:latin typeface="+mj-lt"/>
              </a:rPr>
              <a:t>, Laura </a:t>
            </a:r>
            <a:r>
              <a:rPr lang="en-US" sz="1400" dirty="0" err="1">
                <a:latin typeface="+mj-lt"/>
              </a:rPr>
              <a:t>Zizka</a:t>
            </a:r>
            <a:r>
              <a:rPr lang="en-US" sz="1400" dirty="0">
                <a:latin typeface="+mj-lt"/>
              </a:rPr>
              <a:t>, 2021 </a:t>
            </a:r>
          </a:p>
        </p:txBody>
      </p:sp>
    </p:spTree>
    <p:extLst>
      <p:ext uri="{BB962C8B-B14F-4D97-AF65-F5344CB8AC3E}">
        <p14:creationId xmlns:p14="http://schemas.microsoft.com/office/powerpoint/2010/main" val="244300648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lvl="0" algn="ctr"/>
            <a:r>
              <a:rPr lang="en-GB" sz="2400" b="1" dirty="0"/>
              <a:t>“ </a:t>
            </a:r>
            <a:r>
              <a:rPr lang="en-GB" sz="2400" b="1" dirty="0">
                <a:latin typeface="+mj-lt"/>
              </a:rPr>
              <a:t>Building resilience in aviation: </a:t>
            </a:r>
          </a:p>
          <a:p>
            <a:pPr lvl="0" algn="ctr"/>
            <a:r>
              <a:rPr lang="en-GB" sz="2400" b="1" dirty="0">
                <a:latin typeface="+mj-lt"/>
              </a:rPr>
              <a:t>The role of crisis management plan in a dynamic environment</a:t>
            </a:r>
            <a:r>
              <a:rPr lang="en-GB" sz="2400" b="1" dirty="0"/>
              <a:t>”</a:t>
            </a:r>
            <a:endParaRPr lang="en-US" sz="2400" b="1" dirty="0"/>
          </a:p>
          <a:p>
            <a:endParaRPr lang="en-US" dirty="0"/>
          </a:p>
        </p:txBody>
      </p:sp>
      <p:sp>
        <p:nvSpPr>
          <p:cNvPr id="4" name="Text Placeholder 3"/>
          <p:cNvSpPr>
            <a:spLocks noGrp="1"/>
          </p:cNvSpPr>
          <p:nvPr>
            <p:ph type="body" sz="quarter" idx="14"/>
          </p:nvPr>
        </p:nvSpPr>
        <p:spPr>
          <a:xfrm>
            <a:off x="366712" y="1525589"/>
            <a:ext cx="8326437" cy="438150"/>
          </a:xfrm>
        </p:spPr>
        <p:txBody>
          <a:bodyPr/>
          <a:lstStyle/>
          <a:p>
            <a:pPr>
              <a:buFont typeface="Wingdings" charset="2"/>
              <a:buChar char="Ø"/>
            </a:pPr>
            <a:r>
              <a:rPr lang="en-US" dirty="0">
                <a:latin typeface="+mj-lt"/>
              </a:rPr>
              <a:t>Crisis Communication</a:t>
            </a:r>
          </a:p>
        </p:txBody>
      </p:sp>
      <p:pic>
        <p:nvPicPr>
          <p:cNvPr id="2" name="Picture 1"/>
          <p:cNvPicPr>
            <a:picLocks noChangeAspect="1"/>
          </p:cNvPicPr>
          <p:nvPr/>
        </p:nvPicPr>
        <p:blipFill rotWithShape="1">
          <a:blip r:embed="rId3">
            <a:duotone>
              <a:prstClr val="black"/>
              <a:srgbClr val="D9C3A5">
                <a:tint val="50000"/>
                <a:satMod val="180000"/>
              </a:srgbClr>
            </a:duotone>
          </a:blip>
          <a:srcRect b="8737"/>
          <a:stretch/>
        </p:blipFill>
        <p:spPr>
          <a:xfrm>
            <a:off x="-1" y="2286000"/>
            <a:ext cx="6866467" cy="3547533"/>
          </a:xfrm>
          <a:prstGeom prst="rect">
            <a:avLst/>
          </a:prstGeom>
        </p:spPr>
      </p:pic>
      <p:sp>
        <p:nvSpPr>
          <p:cNvPr id="5" name="Rectangle 4"/>
          <p:cNvSpPr/>
          <p:nvPr/>
        </p:nvSpPr>
        <p:spPr>
          <a:xfrm>
            <a:off x="-1" y="5833533"/>
            <a:ext cx="5723468" cy="307777"/>
          </a:xfrm>
          <a:prstGeom prst="rect">
            <a:avLst/>
          </a:prstGeom>
        </p:spPr>
        <p:txBody>
          <a:bodyPr wrap="square">
            <a:spAutoFit/>
          </a:bodyPr>
          <a:lstStyle/>
          <a:p>
            <a:r>
              <a:rPr lang="en-US" sz="1400" dirty="0">
                <a:latin typeface="+mj-lt"/>
              </a:rPr>
              <a:t>Source: Stephanie </a:t>
            </a:r>
            <a:r>
              <a:rPr lang="en-US" sz="1400" dirty="0" err="1">
                <a:latin typeface="+mj-lt"/>
              </a:rPr>
              <a:t>Scheiwiller</a:t>
            </a:r>
            <a:r>
              <a:rPr lang="en-US" sz="1400" dirty="0">
                <a:latin typeface="+mj-lt"/>
              </a:rPr>
              <a:t>, Laura </a:t>
            </a:r>
            <a:r>
              <a:rPr lang="en-US" sz="1400" dirty="0" err="1">
                <a:latin typeface="+mj-lt"/>
              </a:rPr>
              <a:t>Zizka</a:t>
            </a:r>
            <a:r>
              <a:rPr lang="en-US" sz="1400" dirty="0">
                <a:latin typeface="+mj-lt"/>
              </a:rPr>
              <a:t>, 2021 </a:t>
            </a:r>
          </a:p>
        </p:txBody>
      </p:sp>
    </p:spTree>
    <p:extLst>
      <p:ext uri="{BB962C8B-B14F-4D97-AF65-F5344CB8AC3E}">
        <p14:creationId xmlns:p14="http://schemas.microsoft.com/office/powerpoint/2010/main" val="228265199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F5E7FB9B-542C-FE4A-8333-A1F834078E76}"/>
              </a:ext>
            </a:extLst>
          </p:cNvPr>
          <p:cNvSpPr>
            <a:spLocks noGrp="1"/>
          </p:cNvSpPr>
          <p:nvPr>
            <p:ph type="title"/>
          </p:nvPr>
        </p:nvSpPr>
        <p:spPr>
          <a:xfrm>
            <a:off x="914400" y="243840"/>
            <a:ext cx="7924800" cy="1356360"/>
          </a:xfrm>
        </p:spPr>
        <p:txBody>
          <a:bodyPr/>
          <a:lstStyle/>
          <a:p>
            <a:pPr algn="ctr" eaLnBrk="1" hangingPunct="1">
              <a:defRPr/>
            </a:pPr>
            <a:r>
              <a:rPr lang="en-US" sz="3600" b="1" dirty="0"/>
              <a:t>Devising ‘exit strategies’ to end the crisis </a:t>
            </a:r>
            <a:endParaRPr lang="en-US" sz="3600" dirty="0">
              <a:solidFill>
                <a:srgbClr val="660033"/>
              </a:solidFill>
              <a:latin typeface="Arial" charset="0"/>
              <a:cs typeface="Arial" charset="0"/>
            </a:endParaRPr>
          </a:p>
        </p:txBody>
      </p:sp>
      <p:sp>
        <p:nvSpPr>
          <p:cNvPr id="2" name="Rectangle 1"/>
          <p:cNvSpPr/>
          <p:nvPr/>
        </p:nvSpPr>
        <p:spPr>
          <a:xfrm>
            <a:off x="143932" y="1762542"/>
            <a:ext cx="8873067" cy="2862322"/>
          </a:xfrm>
          <a:prstGeom prst="rect">
            <a:avLst/>
          </a:prstGeom>
        </p:spPr>
        <p:txBody>
          <a:bodyPr wrap="square">
            <a:spAutoFit/>
          </a:bodyPr>
          <a:lstStyle/>
          <a:p>
            <a:r>
              <a:rPr lang="en-US" dirty="0">
                <a:latin typeface="+mj-lt"/>
              </a:rPr>
              <a:t>The current public health threat reopened the debate about the Schengen reform </a:t>
            </a:r>
            <a:r>
              <a:rPr lang="mr-IN" dirty="0">
                <a:latin typeface="+mj-lt"/>
              </a:rPr>
              <a:t>–</a:t>
            </a:r>
            <a:r>
              <a:rPr lang="en-US" dirty="0">
                <a:latin typeface="+mj-lt"/>
              </a:rPr>
              <a:t>EU transportation. </a:t>
            </a:r>
          </a:p>
          <a:p>
            <a:pPr marL="285750" indent="-285750">
              <a:buFont typeface="Wingdings" charset="2"/>
              <a:buChar char="Ø"/>
            </a:pPr>
            <a:r>
              <a:rPr lang="en-US" dirty="0">
                <a:latin typeface="+mj-lt"/>
              </a:rPr>
              <a:t> One of the lessons learned is that  countries  need to cooperate  more effectively on early warning  and  risk assessment  (</a:t>
            </a:r>
            <a:r>
              <a:rPr lang="en-US" dirty="0" err="1">
                <a:latin typeface="+mj-lt"/>
              </a:rPr>
              <a:t>Erzen</a:t>
            </a:r>
            <a:r>
              <a:rPr lang="en-US" dirty="0">
                <a:latin typeface="+mj-lt"/>
              </a:rPr>
              <a:t>  et al., 2020). </a:t>
            </a:r>
          </a:p>
          <a:p>
            <a:pPr marL="285750" indent="-285750">
              <a:buFont typeface="Wingdings" charset="2"/>
              <a:buChar char="u"/>
            </a:pPr>
            <a:r>
              <a:rPr lang="en-US" dirty="0">
                <a:latin typeface="+mj-lt"/>
              </a:rPr>
              <a:t>In June 2020, the EP urged member  states  (in the Council)  and  the Commission  to discuss a Recovery Plan  for Schengen ‘in order  to prevent  temporary internal  border  controls from becoming semi-permanent in the medium term’ (European Parliament, 2020, p. 5). </a:t>
            </a:r>
          </a:p>
          <a:p>
            <a:pPr marL="285750" indent="-285750">
              <a:buFont typeface="Wingdings" charset="2"/>
              <a:buChar char="u"/>
            </a:pPr>
            <a:endParaRPr lang="en-US" dirty="0">
              <a:latin typeface="+mj-lt"/>
            </a:endParaRPr>
          </a:p>
          <a:p>
            <a:pPr marL="285750" indent="-285750">
              <a:buFont typeface="Wingdings" charset="2"/>
              <a:buChar char="u"/>
            </a:pPr>
            <a:r>
              <a:rPr lang="en-US" b="1" dirty="0">
                <a:latin typeface="+mj-lt"/>
              </a:rPr>
              <a:t>What about Resilience?</a:t>
            </a:r>
          </a:p>
        </p:txBody>
      </p:sp>
    </p:spTree>
    <p:extLst>
      <p:ext uri="{BB962C8B-B14F-4D97-AF65-F5344CB8AC3E}">
        <p14:creationId xmlns:p14="http://schemas.microsoft.com/office/powerpoint/2010/main" val="1656070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2"/>
          </p:nvPr>
        </p:nvSpPr>
        <p:spPr>
          <a:xfrm>
            <a:off x="245210" y="1608139"/>
            <a:ext cx="8326019" cy="4459272"/>
          </a:xfrm>
        </p:spPr>
        <p:txBody>
          <a:bodyPr/>
          <a:lstStyle/>
          <a:p>
            <a:r>
              <a:rPr lang="en-US" sz="1800" b="1" dirty="0"/>
              <a:t>Resilience - System Restoration</a:t>
            </a:r>
          </a:p>
        </p:txBody>
      </p:sp>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idx="4294967295"/>
          </p:nvPr>
        </p:nvSpPr>
        <p:spPr>
          <a:xfrm>
            <a:off x="4763" y="-355600"/>
            <a:ext cx="9139237" cy="1084263"/>
          </a:xfrm>
          <a:prstGeom prst="rect">
            <a:avLst/>
          </a:prstGeo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pic>
        <p:nvPicPr>
          <p:cNvPr id="3" name="Picture 2"/>
          <p:cNvPicPr>
            <a:picLocks noChangeAspect="1"/>
          </p:cNvPicPr>
          <p:nvPr/>
        </p:nvPicPr>
        <p:blipFill>
          <a:blip r:embed="rId3">
            <a:duotone>
              <a:prstClr val="black"/>
              <a:srgbClr val="D9C3A5">
                <a:tint val="50000"/>
                <a:satMod val="180000"/>
              </a:srgbClr>
            </a:duotone>
          </a:blip>
          <a:stretch>
            <a:fillRect/>
          </a:stretch>
        </p:blipFill>
        <p:spPr>
          <a:xfrm>
            <a:off x="0" y="2175932"/>
            <a:ext cx="9144000" cy="3440141"/>
          </a:xfrm>
          <a:prstGeom prst="rect">
            <a:avLst/>
          </a:prstGeom>
        </p:spPr>
      </p:pic>
    </p:spTree>
    <p:extLst>
      <p:ext uri="{BB962C8B-B14F-4D97-AF65-F5344CB8AC3E}">
        <p14:creationId xmlns:p14="http://schemas.microsoft.com/office/powerpoint/2010/main" val="256256414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idx="4294967295"/>
          </p:nvPr>
        </p:nvSpPr>
        <p:spPr>
          <a:xfrm>
            <a:off x="4763" y="-355600"/>
            <a:ext cx="9139237" cy="1084263"/>
          </a:xfrm>
          <a:prstGeom prst="rect">
            <a:avLst/>
          </a:prstGeo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pic>
        <p:nvPicPr>
          <p:cNvPr id="2" name="Picture 1"/>
          <p:cNvPicPr>
            <a:picLocks noChangeAspect="1"/>
          </p:cNvPicPr>
          <p:nvPr/>
        </p:nvPicPr>
        <p:blipFill rotWithShape="1">
          <a:blip r:embed="rId3">
            <a:duotone>
              <a:prstClr val="black"/>
              <a:srgbClr val="D9C3A5">
                <a:tint val="50000"/>
                <a:satMod val="180000"/>
              </a:srgbClr>
            </a:duotone>
          </a:blip>
          <a:srcRect l="54167"/>
          <a:stretch/>
        </p:blipFill>
        <p:spPr>
          <a:xfrm>
            <a:off x="3262923" y="1200912"/>
            <a:ext cx="4191000" cy="3486969"/>
          </a:xfrm>
          <a:prstGeom prst="rect">
            <a:avLst/>
          </a:prstGeom>
        </p:spPr>
      </p:pic>
      <p:sp>
        <p:nvSpPr>
          <p:cNvPr id="3" name="Rectangle 2"/>
          <p:cNvSpPr/>
          <p:nvPr/>
        </p:nvSpPr>
        <p:spPr>
          <a:xfrm>
            <a:off x="3448539" y="4884617"/>
            <a:ext cx="3710677" cy="307777"/>
          </a:xfrm>
          <a:prstGeom prst="rect">
            <a:avLst/>
          </a:prstGeom>
        </p:spPr>
        <p:txBody>
          <a:bodyPr wrap="square">
            <a:spAutoFit/>
          </a:bodyPr>
          <a:lstStyle/>
          <a:p>
            <a:r>
              <a:rPr lang="en-US" sz="1400" dirty="0"/>
              <a:t>Source: Adapted from </a:t>
            </a:r>
            <a:r>
              <a:rPr lang="en-US" sz="1400" dirty="0" err="1"/>
              <a:t>Hollnagel</a:t>
            </a:r>
            <a:r>
              <a:rPr lang="en-US" sz="1400" dirty="0"/>
              <a:t>, 2009</a:t>
            </a:r>
          </a:p>
        </p:txBody>
      </p:sp>
      <p:pic>
        <p:nvPicPr>
          <p:cNvPr id="7" name="Picture 6" descr="changes.png"/>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762" y="1200912"/>
            <a:ext cx="3258161" cy="5657088"/>
          </a:xfrm>
          <a:prstGeom prst="rect">
            <a:avLst/>
          </a:prstGeom>
        </p:spPr>
      </p:pic>
    </p:spTree>
    <p:extLst>
      <p:ext uri="{BB962C8B-B14F-4D97-AF65-F5344CB8AC3E}">
        <p14:creationId xmlns:p14="http://schemas.microsoft.com/office/powerpoint/2010/main" val="272700932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228A8DB5-CC16-A441-9A47-A6622A31C704}"/>
              </a:ext>
            </a:extLst>
          </p:cNvPr>
          <p:cNvSpPr>
            <a:spLocks noGrp="1"/>
          </p:cNvSpPr>
          <p:nvPr>
            <p:ph type="title"/>
          </p:nvPr>
        </p:nvSpPr>
        <p:spPr>
          <a:xfrm>
            <a:off x="762000" y="260350"/>
            <a:ext cx="8077200" cy="1143000"/>
          </a:xfrm>
        </p:spPr>
        <p:txBody>
          <a:bodyPr/>
          <a:lstStyle/>
          <a:p>
            <a:pPr algn="ctr" eaLnBrk="1" hangingPunct="1">
              <a:defRPr/>
            </a:pPr>
            <a:r>
              <a:rPr lang="en-US" sz="3600" dirty="0">
                <a:solidFill>
                  <a:srgbClr val="660033"/>
                </a:solidFill>
                <a:latin typeface="Arial" charset="0"/>
                <a:cs typeface="Arial" charset="0"/>
              </a:rPr>
              <a:t>Questions &amp; </a:t>
            </a:r>
            <a:r>
              <a:rPr lang="el-GR" sz="3600" dirty="0">
                <a:solidFill>
                  <a:srgbClr val="660033"/>
                </a:solidFill>
                <a:latin typeface="Arial" charset="0"/>
                <a:cs typeface="Arial" charset="0"/>
              </a:rPr>
              <a:t>Answers</a:t>
            </a:r>
            <a:endParaRPr lang="en-US" sz="3600" dirty="0">
              <a:solidFill>
                <a:srgbClr val="660033"/>
              </a:solidFill>
              <a:latin typeface="Arial" charset="0"/>
              <a:cs typeface="Arial" charset="0"/>
            </a:endParaRPr>
          </a:p>
        </p:txBody>
      </p:sp>
      <p:pic>
        <p:nvPicPr>
          <p:cNvPr id="76802" name="Content Placeholder 3" descr="question-mark.jpg">
            <a:extLst>
              <a:ext uri="{FF2B5EF4-FFF2-40B4-BE49-F238E27FC236}">
                <a16:creationId xmlns:a16="http://schemas.microsoft.com/office/drawing/2014/main" id="{656AE822-D5AD-F745-862C-6B19B21A56F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850900"/>
            <a:ext cx="6921500" cy="3187700"/>
          </a:xfrm>
        </p:spPr>
      </p:pic>
      <p:pic>
        <p:nvPicPr>
          <p:cNvPr id="76803" name="Picture 1">
            <a:extLst>
              <a:ext uri="{FF2B5EF4-FFF2-40B4-BE49-F238E27FC236}">
                <a16:creationId xmlns:a16="http://schemas.microsoft.com/office/drawing/2014/main" id="{794B9A63-4CFD-8B47-B8B6-E278D6D796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69215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4" name="Picture 5">
            <a:extLst>
              <a:ext uri="{FF2B5EF4-FFF2-40B4-BE49-F238E27FC236}">
                <a16:creationId xmlns:a16="http://schemas.microsoft.com/office/drawing/2014/main" id="{F35ADAE9-FB28-684E-969B-721828493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144" t="58363" r="42892" b="22847"/>
          <a:stretch>
            <a:fillRect/>
          </a:stretch>
        </p:blipFill>
        <p:spPr bwMode="auto">
          <a:xfrm>
            <a:off x="2667000" y="4038600"/>
            <a:ext cx="29083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417848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648021C-31FD-5141-9150-7EB59870EBFB}"/>
              </a:ext>
            </a:extLst>
          </p:cNvPr>
          <p:cNvSpPr>
            <a:spLocks noGrp="1"/>
          </p:cNvSpPr>
          <p:nvPr>
            <p:ph type="body" sz="quarter" idx="14"/>
          </p:nvPr>
        </p:nvSpPr>
        <p:spPr>
          <a:xfrm>
            <a:off x="523195" y="855663"/>
            <a:ext cx="7742237" cy="484187"/>
          </a:xfrm>
        </p:spPr>
        <p:txBody>
          <a:bodyPr rtlCol="0"/>
          <a:lstStyle/>
          <a:p>
            <a:pPr marL="0" indent="0" eaLnBrk="1" fontAlgn="auto" hangingPunct="1">
              <a:spcAft>
                <a:spcPts val="0"/>
              </a:spcAft>
              <a:defRPr/>
            </a:pPr>
            <a:r>
              <a:rPr lang="en-US" sz="2000" dirty="0">
                <a:ea typeface="+mn-ea"/>
              </a:rPr>
              <a:t>Dr. </a:t>
            </a:r>
            <a:r>
              <a:rPr lang="en-US" sz="2000" dirty="0" err="1">
                <a:ea typeface="+mn-ea"/>
              </a:rPr>
              <a:t>Dimitrios</a:t>
            </a:r>
            <a:r>
              <a:rPr lang="en-US" sz="2000" dirty="0">
                <a:ea typeface="+mn-ea"/>
              </a:rPr>
              <a:t> </a:t>
            </a:r>
            <a:r>
              <a:rPr lang="en-US" sz="2000" dirty="0" err="1">
                <a:ea typeface="+mn-ea"/>
              </a:rPr>
              <a:t>Ziakkas</a:t>
            </a:r>
            <a:endParaRPr lang="en-US" sz="2000" dirty="0">
              <a:ea typeface="+mn-ea"/>
            </a:endParaRPr>
          </a:p>
        </p:txBody>
      </p:sp>
      <p:sp>
        <p:nvSpPr>
          <p:cNvPr id="78850" name="Text Placeholder 12">
            <a:extLst>
              <a:ext uri="{FF2B5EF4-FFF2-40B4-BE49-F238E27FC236}">
                <a16:creationId xmlns:a16="http://schemas.microsoft.com/office/drawing/2014/main" id="{8078D908-6A8A-7047-8180-5D38DD3F8DE9}"/>
              </a:ext>
            </a:extLst>
          </p:cNvPr>
          <p:cNvSpPr>
            <a:spLocks noGrp="1"/>
          </p:cNvSpPr>
          <p:nvPr>
            <p:ph type="body" sz="quarter" idx="15"/>
          </p:nvPr>
        </p:nvSpPr>
        <p:spPr>
          <a:xfrm>
            <a:off x="523195" y="1337582"/>
            <a:ext cx="7967662" cy="276225"/>
          </a:xfrm>
        </p:spPr>
        <p:txBody>
          <a:bodyPr/>
          <a:lstStyle/>
          <a:p>
            <a:pPr marL="0" indent="0" eaLnBrk="1" hangingPunct="1"/>
            <a:r>
              <a:rPr lang="en-US" altLang="x-none" sz="1400" b="1" dirty="0" err="1">
                <a:solidFill>
                  <a:srgbClr val="10253F"/>
                </a:solidFill>
                <a:latin typeface="Arial" panose="020B0604020202020204" pitchFamily="34" charset="0"/>
                <a:ea typeface="ＭＳ Ｐゴシック" panose="020B0600070205080204" pitchFamily="34" charset="-128"/>
              </a:rPr>
              <a:t>Ph.D</a:t>
            </a:r>
            <a:r>
              <a:rPr lang="en-US" altLang="x-none" sz="1400" b="1" dirty="0">
                <a:solidFill>
                  <a:srgbClr val="10253F"/>
                </a:solidFill>
                <a:latin typeface="Arial" panose="020B0604020202020204" pitchFamily="34" charset="0"/>
                <a:ea typeface="ＭＳ Ｐゴシック" panose="020B0600070205080204" pitchFamily="34" charset="-128"/>
              </a:rPr>
              <a:t>, MBA, MSc, BSc, </a:t>
            </a:r>
            <a:r>
              <a:rPr lang="en-US" altLang="x-none" sz="1400" b="1" dirty="0" err="1">
                <a:solidFill>
                  <a:srgbClr val="10253F"/>
                </a:solidFill>
                <a:latin typeface="Arial" panose="020B0604020202020204" pitchFamily="34" charset="0"/>
                <a:ea typeface="ＭＳ Ｐゴシック" panose="020B0600070205080204" pitchFamily="34" charset="-128"/>
              </a:rPr>
              <a:t>FRAeS</a:t>
            </a:r>
            <a:r>
              <a:rPr lang="en-US" altLang="x-none" sz="1400" b="1" dirty="0">
                <a:solidFill>
                  <a:srgbClr val="10253F"/>
                </a:solidFill>
                <a:latin typeface="Arial" panose="020B0604020202020204" pitchFamily="34" charset="0"/>
                <a:ea typeface="ＭＳ Ｐゴシック" panose="020B0600070205080204" pitchFamily="34" charset="-128"/>
              </a:rPr>
              <a:t> RAS  / Retired Major HAF/ Captain TRI/TRE A-320/330/340/350</a:t>
            </a:r>
          </a:p>
        </p:txBody>
      </p:sp>
      <p:sp>
        <p:nvSpPr>
          <p:cNvPr id="14" name="Text Placeholder 13">
            <a:extLst>
              <a:ext uri="{FF2B5EF4-FFF2-40B4-BE49-F238E27FC236}">
                <a16:creationId xmlns:a16="http://schemas.microsoft.com/office/drawing/2014/main" id="{A6828C47-1C44-F84A-B11E-C3051CD92AB7}"/>
              </a:ext>
            </a:extLst>
          </p:cNvPr>
          <p:cNvSpPr>
            <a:spLocks noGrp="1"/>
          </p:cNvSpPr>
          <p:nvPr>
            <p:ph type="body" sz="quarter" idx="16"/>
          </p:nvPr>
        </p:nvSpPr>
        <p:spPr>
          <a:xfrm>
            <a:off x="523195" y="1817913"/>
            <a:ext cx="7656512" cy="277813"/>
          </a:xfrm>
        </p:spPr>
        <p:txBody>
          <a:bodyPr rtlCol="0"/>
          <a:lstStyle/>
          <a:p>
            <a:pPr marL="0" indent="0" eaLnBrk="1" fontAlgn="auto" hangingPunct="1">
              <a:spcAft>
                <a:spcPts val="0"/>
              </a:spcAft>
              <a:defRPr/>
            </a:pPr>
            <a:endParaRPr lang="en-US" b="1" dirty="0">
              <a:ea typeface="+mn-ea"/>
            </a:endParaRPr>
          </a:p>
          <a:p>
            <a:pPr marL="0" indent="0" eaLnBrk="1" fontAlgn="auto" hangingPunct="1">
              <a:spcAft>
                <a:spcPts val="0"/>
              </a:spcAft>
              <a:defRPr/>
            </a:pPr>
            <a:endParaRPr lang="en-US" dirty="0">
              <a:ea typeface="+mn-ea"/>
            </a:endParaRPr>
          </a:p>
        </p:txBody>
      </p:sp>
      <p:sp>
        <p:nvSpPr>
          <p:cNvPr id="78852" name="Text Placeholder 14">
            <a:extLst>
              <a:ext uri="{FF2B5EF4-FFF2-40B4-BE49-F238E27FC236}">
                <a16:creationId xmlns:a16="http://schemas.microsoft.com/office/drawing/2014/main" id="{328473CE-F965-4647-A41A-B7410B7112E8}"/>
              </a:ext>
            </a:extLst>
          </p:cNvPr>
          <p:cNvSpPr>
            <a:spLocks noGrp="1"/>
          </p:cNvSpPr>
          <p:nvPr>
            <p:ph type="body" sz="quarter" idx="17"/>
          </p:nvPr>
        </p:nvSpPr>
        <p:spPr>
          <a:xfrm>
            <a:off x="1223783" y="2774864"/>
            <a:ext cx="7615237" cy="277812"/>
          </a:xfrm>
        </p:spPr>
        <p:txBody>
          <a:bodyPr/>
          <a:lstStyle/>
          <a:p>
            <a:pPr marL="0" indent="0" eaLnBrk="1" hangingPunct="1"/>
            <a:r>
              <a:rPr lang="en-US" altLang="x-none" sz="1400" dirty="0" err="1">
                <a:solidFill>
                  <a:schemeClr val="tx1"/>
                </a:solidFill>
                <a:latin typeface="Arial" panose="020B0604020202020204" pitchFamily="34" charset="0"/>
                <a:ea typeface="ＭＳ Ｐゴシック" panose="020B0600070205080204" pitchFamily="34" charset="-128"/>
              </a:rPr>
              <a:t>dziakkas@purdue.edu</a:t>
            </a:r>
            <a:endParaRPr lang="en-US" altLang="x-none" sz="1400" dirty="0">
              <a:solidFill>
                <a:schemeClr val="tx1"/>
              </a:solidFill>
              <a:latin typeface="Arial" panose="020B0604020202020204" pitchFamily="34" charset="0"/>
              <a:ea typeface="ＭＳ Ｐゴシック" panose="020B0600070205080204" pitchFamily="34" charset="-128"/>
            </a:endParaRPr>
          </a:p>
        </p:txBody>
      </p:sp>
      <p:pic>
        <p:nvPicPr>
          <p:cNvPr id="78862" name="Picture 14" descr="Linkedin icon - Free download on Iconfinder">
            <a:extLst>
              <a:ext uri="{FF2B5EF4-FFF2-40B4-BE49-F238E27FC236}">
                <a16:creationId xmlns:a16="http://schemas.microsoft.com/office/drawing/2014/main" id="{EE42712B-F8F9-0D46-83CD-AE852F6D4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4" y="3283146"/>
            <a:ext cx="482373" cy="48237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id="{96B327CB-F5D3-CA47-A9E2-8588DEC8E394}"/>
              </a:ext>
            </a:extLst>
          </p:cNvPr>
          <p:cNvSpPr/>
          <p:nvPr/>
        </p:nvSpPr>
        <p:spPr>
          <a:xfrm>
            <a:off x="1223783" y="3359470"/>
            <a:ext cx="5617029" cy="307777"/>
          </a:xfrm>
          <a:prstGeom prst="rect">
            <a:avLst/>
          </a:prstGeom>
        </p:spPr>
        <p:txBody>
          <a:bodyPr wrap="square">
            <a:spAutoFit/>
          </a:bodyPr>
          <a:lstStyle/>
          <a:p>
            <a:r>
              <a:rPr lang="en-GB" sz="1400" b="1" i="0" u="none" strike="noStrike" dirty="0">
                <a:effectLst/>
                <a:latin typeface="+mj-lt"/>
              </a:rPr>
              <a:t>/dimitrios-ziakkas-aa988317</a:t>
            </a:r>
            <a:endParaRPr lang="x-none" sz="1400" b="1" dirty="0">
              <a:latin typeface="+mj-lt"/>
            </a:endParaRPr>
          </a:p>
        </p:txBody>
      </p:sp>
      <p:pic>
        <p:nvPicPr>
          <p:cNvPr id="78864" name="Picture 16" descr="Skype - Free social icons">
            <a:extLst>
              <a:ext uri="{FF2B5EF4-FFF2-40B4-BE49-F238E27FC236}">
                <a16:creationId xmlns:a16="http://schemas.microsoft.com/office/drawing/2014/main" id="{FBF12B37-977A-B14B-AB1C-51056A1A9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78" y="3960979"/>
            <a:ext cx="918806" cy="482373"/>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a:extLst>
              <a:ext uri="{FF2B5EF4-FFF2-40B4-BE49-F238E27FC236}">
                <a16:creationId xmlns:a16="http://schemas.microsoft.com/office/drawing/2014/main" id="{95245CC7-FCFA-9243-A215-482344F00250}"/>
              </a:ext>
            </a:extLst>
          </p:cNvPr>
          <p:cNvSpPr/>
          <p:nvPr/>
        </p:nvSpPr>
        <p:spPr>
          <a:xfrm>
            <a:off x="1223784" y="4048276"/>
            <a:ext cx="5617029" cy="307777"/>
          </a:xfrm>
          <a:prstGeom prst="rect">
            <a:avLst/>
          </a:prstGeom>
        </p:spPr>
        <p:txBody>
          <a:bodyPr wrap="square">
            <a:spAutoFit/>
          </a:bodyPr>
          <a:lstStyle/>
          <a:p>
            <a:r>
              <a:rPr lang="en-GB" sz="1400" b="1" i="0" u="none" strike="noStrike" dirty="0">
                <a:effectLst/>
                <a:latin typeface="+mj-lt"/>
              </a:rPr>
              <a:t>/</a:t>
            </a:r>
            <a:r>
              <a:rPr lang="en-GB" sz="1400" b="1" i="0" u="none" strike="noStrike" dirty="0" err="1">
                <a:effectLst/>
                <a:latin typeface="+mj-lt"/>
              </a:rPr>
              <a:t>airfather</a:t>
            </a:r>
            <a:endParaRPr lang="x-none" sz="1400" b="1" dirty="0">
              <a:latin typeface="+mj-lt"/>
            </a:endParaRPr>
          </a:p>
        </p:txBody>
      </p:sp>
      <p:pic>
        <p:nvPicPr>
          <p:cNvPr id="4" name="Graphic 3" descr="Email with solid fill">
            <a:extLst>
              <a:ext uri="{FF2B5EF4-FFF2-40B4-BE49-F238E27FC236}">
                <a16:creationId xmlns:a16="http://schemas.microsoft.com/office/drawing/2014/main" id="{6F4A0B87-EDD5-FB4C-A922-AAD6FA951D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193" y="2605313"/>
            <a:ext cx="482373" cy="482373"/>
          </a:xfrm>
          <a:prstGeom prst="rect">
            <a:avLst/>
          </a:prstGeom>
        </p:spPr>
      </p:pic>
    </p:spTree>
    <p:extLst>
      <p:ext uri="{BB962C8B-B14F-4D97-AF65-F5344CB8AC3E}">
        <p14:creationId xmlns:p14="http://schemas.microsoft.com/office/powerpoint/2010/main" val="192270953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p:nvPr>
        </p:nvSpPr>
        <p:spPr>
          <a:xfrm>
            <a:off x="224896" y="-356128"/>
            <a:ext cx="9139237" cy="1084262"/>
          </a:xfr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sp>
        <p:nvSpPr>
          <p:cNvPr id="7" name="Rectangle 6"/>
          <p:cNvSpPr/>
          <p:nvPr/>
        </p:nvSpPr>
        <p:spPr>
          <a:xfrm>
            <a:off x="474132" y="6128435"/>
            <a:ext cx="6206067" cy="523220"/>
          </a:xfrm>
          <a:prstGeom prst="rect">
            <a:avLst/>
          </a:prstGeom>
        </p:spPr>
        <p:txBody>
          <a:bodyPr wrap="square">
            <a:spAutoFit/>
          </a:bodyPr>
          <a:lstStyle/>
          <a:p>
            <a:r>
              <a:rPr lang="en-US" sz="1400" b="1" dirty="0"/>
              <a:t>Inside Chicago's O'Hare International Airport.</a:t>
            </a:r>
          </a:p>
          <a:p>
            <a:r>
              <a:rPr lang="en-US" sz="1400" dirty="0"/>
              <a:t>Source: Ryan Ewing</a:t>
            </a:r>
          </a:p>
        </p:txBody>
      </p:sp>
      <p:pic>
        <p:nvPicPr>
          <p:cNvPr id="8" name="Picture 7"/>
          <p:cNvPicPr>
            <a:picLocks noChangeAspect="1"/>
          </p:cNvPicPr>
          <p:nvPr/>
        </p:nvPicPr>
        <p:blipFill>
          <a:blip r:embed="rId3"/>
          <a:stretch>
            <a:fillRect/>
          </a:stretch>
        </p:blipFill>
        <p:spPr>
          <a:xfrm>
            <a:off x="474131" y="1845733"/>
            <a:ext cx="5401735" cy="4054002"/>
          </a:xfrm>
          <a:prstGeom prst="rect">
            <a:avLst/>
          </a:prstGeom>
        </p:spPr>
      </p:pic>
    </p:spTree>
    <p:extLst>
      <p:ext uri="{BB962C8B-B14F-4D97-AF65-F5344CB8AC3E}">
        <p14:creationId xmlns:p14="http://schemas.microsoft.com/office/powerpoint/2010/main" val="135732598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p:nvPr>
        </p:nvSpPr>
        <p:spPr>
          <a:xfrm>
            <a:off x="224896" y="-356128"/>
            <a:ext cx="9139237" cy="1084262"/>
          </a:xfr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pic>
        <p:nvPicPr>
          <p:cNvPr id="6" name="Picture 5"/>
          <p:cNvPicPr>
            <a:picLocks noChangeAspect="1"/>
          </p:cNvPicPr>
          <p:nvPr/>
        </p:nvPicPr>
        <p:blipFill>
          <a:blip r:embed="rId3"/>
          <a:stretch>
            <a:fillRect/>
          </a:stretch>
        </p:blipFill>
        <p:spPr>
          <a:xfrm>
            <a:off x="0" y="1981200"/>
            <a:ext cx="9144000" cy="3352800"/>
          </a:xfrm>
          <a:prstGeom prst="rect">
            <a:avLst/>
          </a:prstGeom>
        </p:spPr>
      </p:pic>
    </p:spTree>
    <p:extLst>
      <p:ext uri="{BB962C8B-B14F-4D97-AF65-F5344CB8AC3E}">
        <p14:creationId xmlns:p14="http://schemas.microsoft.com/office/powerpoint/2010/main" val="222725981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p:nvPr>
        </p:nvSpPr>
        <p:spPr>
          <a:xfrm>
            <a:off x="224896" y="-356128"/>
            <a:ext cx="9139237" cy="1084262"/>
          </a:xfr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pic>
        <p:nvPicPr>
          <p:cNvPr id="2" name="Picture 1"/>
          <p:cNvPicPr>
            <a:picLocks noChangeAspect="1"/>
          </p:cNvPicPr>
          <p:nvPr/>
        </p:nvPicPr>
        <p:blipFill>
          <a:blip r:embed="rId3">
            <a:duotone>
              <a:prstClr val="black"/>
              <a:srgbClr val="D9C3A5">
                <a:tint val="50000"/>
                <a:satMod val="180000"/>
              </a:srgbClr>
            </a:duotone>
          </a:blip>
          <a:stretch>
            <a:fillRect/>
          </a:stretch>
        </p:blipFill>
        <p:spPr>
          <a:xfrm>
            <a:off x="420077" y="1211385"/>
            <a:ext cx="8255000" cy="4034692"/>
          </a:xfrm>
          <a:prstGeom prst="rect">
            <a:avLst/>
          </a:prstGeom>
        </p:spPr>
      </p:pic>
      <p:sp>
        <p:nvSpPr>
          <p:cNvPr id="3" name="Rectangle 2"/>
          <p:cNvSpPr/>
          <p:nvPr/>
        </p:nvSpPr>
        <p:spPr>
          <a:xfrm>
            <a:off x="-9770" y="5322058"/>
            <a:ext cx="6799385" cy="923330"/>
          </a:xfrm>
          <a:prstGeom prst="rect">
            <a:avLst/>
          </a:prstGeom>
        </p:spPr>
        <p:txBody>
          <a:bodyPr wrap="square">
            <a:spAutoFit/>
          </a:bodyPr>
          <a:lstStyle/>
          <a:p>
            <a:pPr marL="285750" indent="-285750" algn="just">
              <a:buFont typeface="Wingdings" charset="2"/>
              <a:buChar char="Ø"/>
            </a:pPr>
            <a:r>
              <a:rPr lang="en-US" dirty="0">
                <a:latin typeface="+mj-lt"/>
              </a:rPr>
              <a:t>The DIME model captures the main elements of national power (Diplomacy, Information, Military, Economics). </a:t>
            </a:r>
          </a:p>
          <a:p>
            <a:pPr algn="just"/>
            <a:endParaRPr lang="en-US" dirty="0"/>
          </a:p>
        </p:txBody>
      </p:sp>
    </p:spTree>
    <p:extLst>
      <p:ext uri="{BB962C8B-B14F-4D97-AF65-F5344CB8AC3E}">
        <p14:creationId xmlns:p14="http://schemas.microsoft.com/office/powerpoint/2010/main" val="73308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rotWithShape="1">
          <a:blip r:embed="rId3"/>
          <a:srcRect l="45" r="145"/>
          <a:stretch/>
        </p:blipFill>
        <p:spPr>
          <a:xfrm>
            <a:off x="112845" y="1862665"/>
            <a:ext cx="4433756" cy="3865563"/>
          </a:xfrm>
        </p:spPr>
      </p:pic>
      <p:pic>
        <p:nvPicPr>
          <p:cNvPr id="8" name="Picture Placeholder 7"/>
          <p:cNvPicPr>
            <a:picLocks noGrp="1" noChangeAspect="1"/>
          </p:cNvPicPr>
          <p:nvPr>
            <p:ph type="pic" sz="quarter" idx="14"/>
          </p:nvPr>
        </p:nvPicPr>
        <p:blipFill rotWithShape="1">
          <a:blip r:embed="rId4">
            <a:duotone>
              <a:prstClr val="black"/>
              <a:srgbClr val="D9C3A5">
                <a:tint val="50000"/>
                <a:satMod val="180000"/>
              </a:srgbClr>
            </a:duotone>
          </a:blip>
          <a:srcRect l="4591" r="2637"/>
          <a:stretch/>
        </p:blipFill>
        <p:spPr>
          <a:xfrm>
            <a:off x="6740323" y="1862665"/>
            <a:ext cx="1938010" cy="1532468"/>
          </a:xfrm>
        </p:spPr>
      </p:pic>
      <p:sp>
        <p:nvSpPr>
          <p:cNvPr id="6" name="Text Placeholder 5"/>
          <p:cNvSpPr>
            <a:spLocks noGrp="1"/>
          </p:cNvSpPr>
          <p:nvPr>
            <p:ph type="body" sz="quarter" idx="15"/>
          </p:nvPr>
        </p:nvSpPr>
        <p:spPr>
          <a:xfrm>
            <a:off x="215900" y="1396825"/>
            <a:ext cx="8456083" cy="618240"/>
          </a:xfrm>
        </p:spPr>
        <p:txBody>
          <a:bodyPr>
            <a:normAutofit/>
          </a:bodyPr>
          <a:lstStyle/>
          <a:p>
            <a:r>
              <a:rPr lang="en-US" dirty="0"/>
              <a:t>What is resilience?</a:t>
            </a:r>
          </a:p>
        </p:txBody>
      </p:sp>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idx="4294967295"/>
          </p:nvPr>
        </p:nvSpPr>
        <p:spPr>
          <a:xfrm>
            <a:off x="4763" y="-355600"/>
            <a:ext cx="9139237" cy="1084263"/>
          </a:xfrm>
          <a:prstGeom prst="rect">
            <a:avLst/>
          </a:prstGeo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pic>
        <p:nvPicPr>
          <p:cNvPr id="9" name="Picture 8"/>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334000" y="3399813"/>
            <a:ext cx="3344333" cy="2150883"/>
          </a:xfrm>
          <a:prstGeom prst="rect">
            <a:avLst/>
          </a:prstGeom>
        </p:spPr>
      </p:pic>
    </p:spTree>
    <p:extLst>
      <p:ext uri="{BB962C8B-B14F-4D97-AF65-F5344CB8AC3E}">
        <p14:creationId xmlns:p14="http://schemas.microsoft.com/office/powerpoint/2010/main" val="150055964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2"/>
          </p:nvPr>
        </p:nvSpPr>
        <p:spPr/>
        <p:txBody>
          <a:bodyPr/>
          <a:lstStyle/>
          <a:p>
            <a:r>
              <a:rPr lang="en-US" sz="1800" b="1" dirty="0"/>
              <a:t>Resilience is a concept</a:t>
            </a:r>
          </a:p>
        </p:txBody>
      </p:sp>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idx="4294967295"/>
          </p:nvPr>
        </p:nvSpPr>
        <p:spPr>
          <a:xfrm>
            <a:off x="4763" y="-355600"/>
            <a:ext cx="9139237" cy="1084263"/>
          </a:xfrm>
          <a:prstGeom prst="rect">
            <a:avLst/>
          </a:prstGeo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pic>
        <p:nvPicPr>
          <p:cNvPr id="7" name="Picture 6"/>
          <p:cNvPicPr>
            <a:picLocks noChangeAspect="1"/>
          </p:cNvPicPr>
          <p:nvPr/>
        </p:nvPicPr>
        <p:blipFill>
          <a:blip r:embed="rId3">
            <a:duotone>
              <a:prstClr val="black"/>
              <a:srgbClr val="D9C3A5">
                <a:tint val="50000"/>
                <a:satMod val="180000"/>
              </a:srgbClr>
            </a:duotone>
          </a:blip>
          <a:stretch>
            <a:fillRect/>
          </a:stretch>
        </p:blipFill>
        <p:spPr>
          <a:xfrm>
            <a:off x="0" y="1612900"/>
            <a:ext cx="9144000" cy="3614252"/>
          </a:xfrm>
          <a:prstGeom prst="rect">
            <a:avLst/>
          </a:prstGeom>
        </p:spPr>
      </p:pic>
      <p:sp>
        <p:nvSpPr>
          <p:cNvPr id="2" name="Rectangle 1"/>
          <p:cNvSpPr/>
          <p:nvPr/>
        </p:nvSpPr>
        <p:spPr>
          <a:xfrm>
            <a:off x="4763" y="5227152"/>
            <a:ext cx="3209276" cy="307777"/>
          </a:xfrm>
          <a:prstGeom prst="rect">
            <a:avLst/>
          </a:prstGeom>
        </p:spPr>
        <p:txBody>
          <a:bodyPr wrap="none">
            <a:spAutoFit/>
          </a:bodyPr>
          <a:lstStyle/>
          <a:p>
            <a:r>
              <a:rPr lang="en-US" sz="1400" dirty="0">
                <a:latin typeface="+mj-lt"/>
              </a:rPr>
              <a:t>Source: Adapted from </a:t>
            </a:r>
            <a:r>
              <a:rPr lang="en-US" sz="1400" dirty="0" err="1">
                <a:latin typeface="+mj-lt"/>
              </a:rPr>
              <a:t>Hollnagel</a:t>
            </a:r>
            <a:r>
              <a:rPr lang="en-US" sz="1400" dirty="0">
                <a:latin typeface="+mj-lt"/>
              </a:rPr>
              <a:t>, 2009</a:t>
            </a:r>
          </a:p>
        </p:txBody>
      </p:sp>
    </p:spTree>
    <p:extLst>
      <p:ext uri="{BB962C8B-B14F-4D97-AF65-F5344CB8AC3E}">
        <p14:creationId xmlns:p14="http://schemas.microsoft.com/office/powerpoint/2010/main" val="11171646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2"/>
          </p:nvPr>
        </p:nvSpPr>
        <p:spPr/>
        <p:txBody>
          <a:bodyPr/>
          <a:lstStyle/>
          <a:p>
            <a:r>
              <a:rPr lang="en-US" sz="1800" b="1" dirty="0"/>
              <a:t>System Preparedness</a:t>
            </a:r>
          </a:p>
        </p:txBody>
      </p:sp>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idx="4294967295"/>
          </p:nvPr>
        </p:nvSpPr>
        <p:spPr>
          <a:xfrm>
            <a:off x="4763" y="-355600"/>
            <a:ext cx="9139237" cy="1084263"/>
          </a:xfrm>
          <a:prstGeom prst="rect">
            <a:avLst/>
          </a:prstGeo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pic>
        <p:nvPicPr>
          <p:cNvPr id="2" name="Picture 1"/>
          <p:cNvPicPr>
            <a:picLocks noChangeAspect="1"/>
          </p:cNvPicPr>
          <p:nvPr/>
        </p:nvPicPr>
        <p:blipFill>
          <a:blip r:embed="rId3">
            <a:duotone>
              <a:prstClr val="black"/>
              <a:srgbClr val="D9C3A5">
                <a:tint val="50000"/>
                <a:satMod val="180000"/>
              </a:srgbClr>
            </a:duotone>
          </a:blip>
          <a:stretch>
            <a:fillRect/>
          </a:stretch>
        </p:blipFill>
        <p:spPr>
          <a:xfrm>
            <a:off x="0" y="2040467"/>
            <a:ext cx="9144000" cy="3437466"/>
          </a:xfrm>
          <a:prstGeom prst="rect">
            <a:avLst/>
          </a:prstGeom>
        </p:spPr>
      </p:pic>
    </p:spTree>
    <p:extLst>
      <p:ext uri="{BB962C8B-B14F-4D97-AF65-F5344CB8AC3E}">
        <p14:creationId xmlns:p14="http://schemas.microsoft.com/office/powerpoint/2010/main" val="18064981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F4AF1E1-300E-2B40-95BF-0CA2931E86B8}"/>
              </a:ext>
            </a:extLst>
          </p:cNvPr>
          <p:cNvSpPr>
            <a:spLocks noGrp="1" noChangeArrowheads="1"/>
          </p:cNvSpPr>
          <p:nvPr>
            <p:ph type="ctrTitle"/>
          </p:nvPr>
        </p:nvSpPr>
        <p:spPr>
          <a:xfrm>
            <a:off x="224896" y="-356128"/>
            <a:ext cx="9139237" cy="1084262"/>
          </a:xfrm>
        </p:spPr>
        <p:txBody>
          <a:bodyPr/>
          <a:lstStyle/>
          <a:p>
            <a:pPr lvl="0" algn="ctr"/>
            <a:br>
              <a:rPr lang="en-US" sz="4000" b="1" dirty="0">
                <a:solidFill>
                  <a:srgbClr val="10253F"/>
                </a:solidFill>
                <a:latin typeface="Calibri" charset="0"/>
              </a:rPr>
            </a:br>
            <a:r>
              <a:rPr lang="en-GB" sz="2400" dirty="0"/>
              <a:t>“ Building resilience in aviation: </a:t>
            </a:r>
            <a:br>
              <a:rPr lang="en-GB" sz="2400" dirty="0"/>
            </a:br>
            <a:r>
              <a:rPr lang="en-GB" sz="2400" dirty="0"/>
              <a:t>The role of crisis management plan in a dynamic environment”</a:t>
            </a:r>
            <a:endParaRPr lang="en-US" sz="2400" dirty="0"/>
          </a:p>
        </p:txBody>
      </p:sp>
      <p:pic>
        <p:nvPicPr>
          <p:cNvPr id="80898" name="Picture 1">
            <a:extLst>
              <a:ext uri="{FF2B5EF4-FFF2-40B4-BE49-F238E27FC236}">
                <a16:creationId xmlns:a16="http://schemas.microsoft.com/office/drawing/2014/main" id="{B7B5BCA5-30AD-B14A-BE9E-315CAAA1093C}"/>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14338" y="1871133"/>
            <a:ext cx="7450137" cy="344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a:extLst>
              <a:ext uri="{FF2B5EF4-FFF2-40B4-BE49-F238E27FC236}">
                <a16:creationId xmlns:a16="http://schemas.microsoft.com/office/drawing/2014/main" id="{61ADFD01-6A79-3149-AEC0-04BE390E9607}"/>
              </a:ext>
            </a:extLst>
          </p:cNvPr>
          <p:cNvSpPr>
            <a:spLocks noGrp="1"/>
          </p:cNvSpPr>
          <p:nvPr>
            <p:ph type="subTitle" idx="1"/>
          </p:nvPr>
        </p:nvSpPr>
        <p:spPr>
          <a:xfrm>
            <a:off x="5139267" y="2519363"/>
            <a:ext cx="2650066" cy="546100"/>
          </a:xfrm>
        </p:spPr>
        <p:txBody>
          <a:bodyPr/>
          <a:lstStyle/>
          <a:p>
            <a:pPr>
              <a:defRPr/>
            </a:pPr>
            <a:r>
              <a:rPr lang="el-GR" dirty="0"/>
              <a:t>Pandemic </a:t>
            </a:r>
            <a:r>
              <a:rPr lang="mr-IN" dirty="0"/>
              <a:t>–</a:t>
            </a:r>
            <a:r>
              <a:rPr lang="el-GR" dirty="0"/>
              <a:t>COVID19</a:t>
            </a:r>
            <a:endParaRPr lang="en-US" dirty="0"/>
          </a:p>
        </p:txBody>
      </p:sp>
      <p:sp>
        <p:nvSpPr>
          <p:cNvPr id="2" name="Rectangle 1"/>
          <p:cNvSpPr/>
          <p:nvPr/>
        </p:nvSpPr>
        <p:spPr>
          <a:xfrm>
            <a:off x="414338" y="1268568"/>
            <a:ext cx="8317971" cy="369332"/>
          </a:xfrm>
          <a:prstGeom prst="rect">
            <a:avLst/>
          </a:prstGeom>
        </p:spPr>
        <p:txBody>
          <a:bodyPr wrap="square">
            <a:spAutoFit/>
          </a:bodyPr>
          <a:lstStyle/>
          <a:p>
            <a:pPr marL="285750" indent="-285750">
              <a:buFont typeface="Wingdings" charset="2"/>
              <a:buChar char="Ø"/>
            </a:pPr>
            <a:r>
              <a:rPr lang="en-US" b="1" dirty="0">
                <a:latin typeface="+mj-lt"/>
              </a:rPr>
              <a:t>Long-term / unexpected distractions </a:t>
            </a:r>
          </a:p>
        </p:txBody>
      </p:sp>
      <p:sp>
        <p:nvSpPr>
          <p:cNvPr id="4" name="Rectangle 3"/>
          <p:cNvSpPr/>
          <p:nvPr/>
        </p:nvSpPr>
        <p:spPr>
          <a:xfrm>
            <a:off x="414338" y="5498869"/>
            <a:ext cx="6443662" cy="461665"/>
          </a:xfrm>
          <a:prstGeom prst="rect">
            <a:avLst/>
          </a:prstGeom>
        </p:spPr>
        <p:txBody>
          <a:bodyPr wrap="square">
            <a:spAutoFit/>
          </a:bodyPr>
          <a:lstStyle/>
          <a:p>
            <a:r>
              <a:rPr lang="en-US" sz="1200" dirty="0">
                <a:latin typeface="+mj-lt"/>
              </a:rPr>
              <a:t>Johnson, G., Scholes, R., &amp; Whittington, R. (2005). Exploring corporate strategy (7th ed.). Harlow: Pearson Education.</a:t>
            </a:r>
          </a:p>
        </p:txBody>
      </p:sp>
    </p:spTree>
    <p:extLst>
      <p:ext uri="{BB962C8B-B14F-4D97-AF65-F5344CB8AC3E}">
        <p14:creationId xmlns:p14="http://schemas.microsoft.com/office/powerpoint/2010/main" val="3983444333"/>
      </p:ext>
    </p:extLst>
  </p:cSld>
  <p:clrMapOvr>
    <a:masterClrMapping/>
  </p:clrMapOvr>
  <p:transition>
    <p:fade/>
  </p:transition>
</p:sld>
</file>

<file path=ppt/theme/theme1.xml><?xml version="1.0" encoding="utf-8"?>
<a:theme xmlns:a="http://schemas.openxmlformats.org/drawingml/2006/main" name="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lternate 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asic+SocialMed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Alternate+SocialMed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13206</TotalTime>
  <Words>3266</Words>
  <Application>Microsoft Office PowerPoint</Application>
  <PresentationFormat>On-screen Show (4:3)</PresentationFormat>
  <Paragraphs>174</Paragraphs>
  <Slides>26</Slides>
  <Notes>21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ＭＳ Ｐゴシック</vt:lpstr>
      <vt:lpstr>Arial</vt:lpstr>
      <vt:lpstr>Calibri</vt:lpstr>
      <vt:lpstr>Impact</vt:lpstr>
      <vt:lpstr>Lucida Grande</vt:lpstr>
      <vt:lpstr>Mangal</vt:lpstr>
      <vt:lpstr>Times New Roman</vt:lpstr>
      <vt:lpstr>Wingdings</vt:lpstr>
      <vt:lpstr>Basic</vt:lpstr>
      <vt:lpstr>Alternate Basic</vt:lpstr>
      <vt:lpstr>Basic+SocialMedia</vt:lpstr>
      <vt:lpstr>Alternate+SocialMedia</vt:lpstr>
      <vt:lpstr>Purdue School of Aviation and Transportation Technology  </vt:lpstr>
      <vt:lpstr> “ Building resilience in aviation:  The role of crisis management plan in a dynamic environment”</vt:lpstr>
      <vt:lpstr> “ Building resilience in aviation:  The role of crisis management plan in a dynamic environment”</vt:lpstr>
      <vt:lpstr> “ Building resilience in aviation:  The role of crisis management plan in a dynamic environment”</vt:lpstr>
      <vt:lpstr> “ Building resilience in aviation:  The role of crisis management plan in a dynamic environment”</vt:lpstr>
      <vt:lpstr> “ Building resilience in aviation:  The role of crisis management plan in a dynamic environment”</vt:lpstr>
      <vt:lpstr> “ Building resilience in aviation:  The role of crisis management plan in a dynamic environment”</vt:lpstr>
      <vt:lpstr> “ Building resilience in aviation:  The role of crisis management plan in a dynamic environment”</vt:lpstr>
      <vt:lpstr> “ Building resilience in aviation:  The role of crisis management plan in a dynamic environment”</vt:lpstr>
      <vt:lpstr> “ Building resilience in aviation:  The role of crisis management plan in a dynamic environment”</vt:lpstr>
      <vt:lpstr>PowerPoint Presentation</vt:lpstr>
      <vt:lpstr>PowerPoint Presentation</vt:lpstr>
      <vt:lpstr>PowerPoint Presentation</vt:lpstr>
      <vt:lpstr>PowerPoint Presentation</vt:lpstr>
      <vt:lpstr> “ Building resilience in aviation:  The role of crisis management plan in a dynamic environment”</vt:lpstr>
      <vt:lpstr>PowerPoint Presentation</vt:lpstr>
      <vt:lpstr>PowerPoint Presentation</vt:lpstr>
      <vt:lpstr>PowerPoint Presentation</vt:lpstr>
      <vt:lpstr>PowerPoint Presentation</vt:lpstr>
      <vt:lpstr>PowerPoint Presentation</vt:lpstr>
      <vt:lpstr>PowerPoint Presentation</vt:lpstr>
      <vt:lpstr>Devising ‘exit strategies’ to end the crisis </vt:lpstr>
      <vt:lpstr> “ Building resilience in aviation:  The role of crisis management plan in a dynamic environment”</vt:lpstr>
      <vt:lpstr> “ Building resilience in aviation:  The role of crisis management plan in a dynamic environment”</vt:lpstr>
      <vt:lpstr>Questions &amp; Answers</vt:lpstr>
      <vt:lpstr>PowerPoint Presentation</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Ziakkas, Dimitrios</cp:lastModifiedBy>
  <cp:revision>400</cp:revision>
  <cp:lastPrinted>2012-02-14T22:31:46Z</cp:lastPrinted>
  <dcterms:created xsi:type="dcterms:W3CDTF">2011-09-20T15:44:26Z</dcterms:created>
  <dcterms:modified xsi:type="dcterms:W3CDTF">2022-06-13T22:38:21Z</dcterms:modified>
</cp:coreProperties>
</file>